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7" r:id="rId3"/>
    <p:sldId id="273" r:id="rId4"/>
    <p:sldId id="274" r:id="rId5"/>
    <p:sldId id="278" r:id="rId6"/>
    <p:sldId id="283" r:id="rId7"/>
    <p:sldId id="284" r:id="rId8"/>
    <p:sldId id="285" r:id="rId9"/>
    <p:sldId id="286" r:id="rId10"/>
    <p:sldId id="287" r:id="rId11"/>
    <p:sldId id="288" r:id="rId12"/>
    <p:sldId id="289" r:id="rId13"/>
    <p:sldId id="290" r:id="rId14"/>
    <p:sldId id="291" r:id="rId15"/>
    <p:sldId id="292" r:id="rId16"/>
    <p:sldId id="282" r:id="rId17"/>
    <p:sldId id="260" r:id="rId18"/>
    <p:sldId id="261" r:id="rId19"/>
    <p:sldId id="262" r:id="rId20"/>
    <p:sldId id="263" r:id="rId21"/>
    <p:sldId id="264" r:id="rId22"/>
    <p:sldId id="265" r:id="rId23"/>
    <p:sldId id="266" r:id="rId24"/>
    <p:sldId id="267" r:id="rId25"/>
    <p:sldId id="269" r:id="rId26"/>
    <p:sldId id="276" r:id="rId27"/>
    <p:sldId id="272" r:id="rId28"/>
  </p:sldIdLst>
  <p:sldSz cx="18288000" cy="10287000"/>
  <p:notesSz cx="6858000" cy="9144000"/>
  <p:embeddedFontLst>
    <p:embeddedFont>
      <p:font typeface="Evolventa" panose="020B0604020202020204" charset="0"/>
      <p:regular r:id="rId30"/>
    </p:embeddedFont>
    <p:embeddedFont>
      <p:font typeface="Arial Nova" panose="020B0604020202020204" charset="0"/>
      <p:regular r:id="rId31"/>
      <p:bold r:id="rId32"/>
      <p:italic r:id="rId33"/>
      <p:boldItalic r:id="rId34"/>
    </p:embeddedFont>
    <p:embeddedFont>
      <p:font typeface="Times New Roman Bold" panose="020B0604020202020204" charset="-94"/>
      <p:regular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8" d="100"/>
          <a:sy n="58" d="100"/>
        </p:scale>
        <p:origin x="28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FE3469-C366-4E1D-9F8A-7258A67B04F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9837E87D-4EF7-42E4-B88B-AA8E2E019342}">
      <dgm:prSet phldrT="[Metin]" custT="1"/>
      <dgm:spPr>
        <a:solidFill>
          <a:schemeClr val="accent2"/>
        </a:solidFill>
      </dgm:spPr>
      <dgm:t>
        <a:bodyPr/>
        <a:lstStyle/>
        <a:p>
          <a:r>
            <a:rPr lang="tr-TR" sz="2800" smtClean="0"/>
            <a:t>Obezite</a:t>
          </a:r>
          <a:endParaRPr lang="tr-TR" sz="2800" dirty="0"/>
        </a:p>
      </dgm:t>
    </dgm:pt>
    <dgm:pt modelId="{6E82A1B9-FD16-4021-8EFA-72BC0A1CEA65}" type="parTrans" cxnId="{E465A893-B62D-4422-9F5E-29289CA0D336}">
      <dgm:prSet/>
      <dgm:spPr/>
      <dgm:t>
        <a:bodyPr/>
        <a:lstStyle/>
        <a:p>
          <a:endParaRPr lang="tr-TR"/>
        </a:p>
      </dgm:t>
    </dgm:pt>
    <dgm:pt modelId="{E96456AC-3FCB-4CDA-828F-8462AE89C2C1}" type="sibTrans" cxnId="{E465A893-B62D-4422-9F5E-29289CA0D336}">
      <dgm:prSet/>
      <dgm:spPr/>
      <dgm:t>
        <a:bodyPr/>
        <a:lstStyle/>
        <a:p>
          <a:endParaRPr lang="tr-TR"/>
        </a:p>
      </dgm:t>
    </dgm:pt>
    <dgm:pt modelId="{AC2B1AB7-3DF3-4020-B93C-2564ED615D24}">
      <dgm:prSet phldrT="[Metin]"/>
      <dgm:spPr/>
      <dgm:t>
        <a:bodyPr/>
        <a:lstStyle/>
        <a:p>
          <a:pPr algn="just"/>
          <a:r>
            <a:rPr lang="tr-TR" dirty="0" smtClean="0"/>
            <a:t>Vücut ağırlığının olması gerekenden %20 daha fazlası olma durumudur. Fiziksel (</a:t>
          </a:r>
          <a:r>
            <a:rPr lang="tr-TR" dirty="0" err="1" smtClean="0"/>
            <a:t>hormonal</a:t>
          </a:r>
          <a:r>
            <a:rPr lang="tr-TR" dirty="0" smtClean="0"/>
            <a:t>) veya duygusal nedenleri olabilir. Ergenin kendine olan saygısının ve öz güveninin azalmasına neden olabilir. </a:t>
          </a:r>
          <a:endParaRPr lang="tr-TR" dirty="0"/>
        </a:p>
      </dgm:t>
    </dgm:pt>
    <dgm:pt modelId="{0A2E5118-421A-4103-A1A5-D3556332D37C}" type="parTrans" cxnId="{1EF0D7C5-7774-4969-8D86-CB0DE0D2B749}">
      <dgm:prSet/>
      <dgm:spPr/>
      <dgm:t>
        <a:bodyPr/>
        <a:lstStyle/>
        <a:p>
          <a:endParaRPr lang="tr-TR"/>
        </a:p>
      </dgm:t>
    </dgm:pt>
    <dgm:pt modelId="{BA4FA65F-2828-421A-B91E-9CA5F1E989D1}" type="sibTrans" cxnId="{1EF0D7C5-7774-4969-8D86-CB0DE0D2B749}">
      <dgm:prSet/>
      <dgm:spPr/>
      <dgm:t>
        <a:bodyPr/>
        <a:lstStyle/>
        <a:p>
          <a:endParaRPr lang="tr-TR"/>
        </a:p>
      </dgm:t>
    </dgm:pt>
    <dgm:pt modelId="{2A345D09-895E-4381-8D54-6394B1B3FBF9}">
      <dgm:prSet phldrT="[Metin]"/>
      <dgm:spPr>
        <a:solidFill>
          <a:schemeClr val="accent2"/>
        </a:solidFill>
      </dgm:spPr>
      <dgm:t>
        <a:bodyPr/>
        <a:lstStyle/>
        <a:p>
          <a:r>
            <a:rPr lang="tr-TR" dirty="0" err="1" smtClean="0"/>
            <a:t>Anoreksiya</a:t>
          </a:r>
          <a:endParaRPr lang="tr-TR" dirty="0" smtClean="0"/>
        </a:p>
        <a:p>
          <a:r>
            <a:rPr lang="tr-TR" dirty="0" smtClean="0"/>
            <a:t>Nevroza</a:t>
          </a:r>
          <a:endParaRPr lang="tr-TR" dirty="0"/>
        </a:p>
      </dgm:t>
    </dgm:pt>
    <dgm:pt modelId="{087236D7-3BB0-42FE-9961-5361E94E45CE}" type="parTrans" cxnId="{A9CA00C7-A188-4417-B097-417CBB7C8E65}">
      <dgm:prSet/>
      <dgm:spPr/>
      <dgm:t>
        <a:bodyPr/>
        <a:lstStyle/>
        <a:p>
          <a:endParaRPr lang="tr-TR"/>
        </a:p>
      </dgm:t>
    </dgm:pt>
    <dgm:pt modelId="{7C0660E7-9D3A-401A-9C46-BAF7AD78E051}" type="sibTrans" cxnId="{A9CA00C7-A188-4417-B097-417CBB7C8E65}">
      <dgm:prSet/>
      <dgm:spPr/>
      <dgm:t>
        <a:bodyPr/>
        <a:lstStyle/>
        <a:p>
          <a:endParaRPr lang="tr-TR"/>
        </a:p>
      </dgm:t>
    </dgm:pt>
    <dgm:pt modelId="{2BBBDB4F-2094-44B8-8134-45E2D237DC00}">
      <dgm:prSet phldrT="[Metin]"/>
      <dgm:spPr/>
      <dgm:t>
        <a:bodyPr/>
        <a:lstStyle/>
        <a:p>
          <a:r>
            <a:rPr lang="tr-TR" dirty="0" smtClean="0"/>
            <a:t>Yaş ve boy uzunluğuna göre en az kiloda olmasına rağmen kilo almaktan ve şişman olmaktan aşırı korkma; bu nedenle yemek yemeyi kısıtlama ve yediklerini isteyerek çıkarma olarak bilinir. </a:t>
          </a:r>
          <a:endParaRPr lang="tr-TR" dirty="0"/>
        </a:p>
      </dgm:t>
    </dgm:pt>
    <dgm:pt modelId="{EA19B59A-EC95-4CDF-B75E-0BD2AC37D5F0}" type="parTrans" cxnId="{7374D028-DFDD-488E-AFB8-B5E3E406B31A}">
      <dgm:prSet/>
      <dgm:spPr/>
      <dgm:t>
        <a:bodyPr/>
        <a:lstStyle/>
        <a:p>
          <a:endParaRPr lang="tr-TR"/>
        </a:p>
      </dgm:t>
    </dgm:pt>
    <dgm:pt modelId="{D556FDE2-1971-4939-B439-C2D22A95AC98}" type="sibTrans" cxnId="{7374D028-DFDD-488E-AFB8-B5E3E406B31A}">
      <dgm:prSet/>
      <dgm:spPr/>
      <dgm:t>
        <a:bodyPr/>
        <a:lstStyle/>
        <a:p>
          <a:endParaRPr lang="tr-TR"/>
        </a:p>
      </dgm:t>
    </dgm:pt>
    <dgm:pt modelId="{3B928ABE-B809-4CE3-8978-2E2206C36896}">
      <dgm:prSet phldrT="[Metin]"/>
      <dgm:spPr>
        <a:solidFill>
          <a:schemeClr val="accent2"/>
        </a:solidFill>
      </dgm:spPr>
      <dgm:t>
        <a:bodyPr/>
        <a:lstStyle/>
        <a:p>
          <a:r>
            <a:rPr lang="tr-TR" dirty="0" err="1" smtClean="0"/>
            <a:t>Blumia</a:t>
          </a:r>
          <a:endParaRPr lang="tr-TR" dirty="0"/>
        </a:p>
      </dgm:t>
    </dgm:pt>
    <dgm:pt modelId="{37F539A1-04F9-4DC5-864C-106A765581F0}" type="parTrans" cxnId="{4D4FDE87-1659-4513-91C2-2F863301F450}">
      <dgm:prSet/>
      <dgm:spPr/>
      <dgm:t>
        <a:bodyPr/>
        <a:lstStyle/>
        <a:p>
          <a:endParaRPr lang="tr-TR"/>
        </a:p>
      </dgm:t>
    </dgm:pt>
    <dgm:pt modelId="{DE317898-41F0-4476-A647-74F8021B89A4}" type="sibTrans" cxnId="{4D4FDE87-1659-4513-91C2-2F863301F450}">
      <dgm:prSet/>
      <dgm:spPr/>
      <dgm:t>
        <a:bodyPr/>
        <a:lstStyle/>
        <a:p>
          <a:endParaRPr lang="tr-TR"/>
        </a:p>
      </dgm:t>
    </dgm:pt>
    <dgm:pt modelId="{1C1D85B8-900B-411F-BAC5-229568483786}">
      <dgm:prSet phldrT="[Metin]"/>
      <dgm:spPr/>
      <dgm:t>
        <a:bodyPr/>
        <a:lstStyle/>
        <a:p>
          <a:r>
            <a:rPr lang="tr-TR" dirty="0" smtClean="0"/>
            <a:t>Zaman zamana aşırı yemek yeme krizi  sonrası kilo almaktan korkma  ve türlü yöntemlerle yediklerini çıkarma veya hiç yemek yeme şeklinde ortaya çıkar.</a:t>
          </a:r>
          <a:endParaRPr lang="tr-TR" dirty="0"/>
        </a:p>
      </dgm:t>
    </dgm:pt>
    <dgm:pt modelId="{8784E227-174E-40CB-B256-2FF9BD138FAF}" type="sibTrans" cxnId="{952C46A1-DDA7-4DE8-9E95-2FBFFC276987}">
      <dgm:prSet/>
      <dgm:spPr/>
      <dgm:t>
        <a:bodyPr/>
        <a:lstStyle/>
        <a:p>
          <a:endParaRPr lang="tr-TR"/>
        </a:p>
      </dgm:t>
    </dgm:pt>
    <dgm:pt modelId="{6BC50BD5-7CCF-4ED2-A1AC-233A99E37019}" type="parTrans" cxnId="{952C46A1-DDA7-4DE8-9E95-2FBFFC276987}">
      <dgm:prSet/>
      <dgm:spPr/>
      <dgm:t>
        <a:bodyPr/>
        <a:lstStyle/>
        <a:p>
          <a:endParaRPr lang="tr-TR"/>
        </a:p>
      </dgm:t>
    </dgm:pt>
    <dgm:pt modelId="{C77AE7F8-4A9E-4A4B-A2AB-1999FEF7ECE8}" type="pres">
      <dgm:prSet presAssocID="{65FE3469-C366-4E1D-9F8A-7258A67B04F4}" presName="Name0" presStyleCnt="0">
        <dgm:presLayoutVars>
          <dgm:dir/>
          <dgm:animLvl val="lvl"/>
          <dgm:resizeHandles val="exact"/>
        </dgm:presLayoutVars>
      </dgm:prSet>
      <dgm:spPr/>
      <dgm:t>
        <a:bodyPr/>
        <a:lstStyle/>
        <a:p>
          <a:endParaRPr lang="tr-TR"/>
        </a:p>
      </dgm:t>
    </dgm:pt>
    <dgm:pt modelId="{1E7A17FC-1638-4824-9F18-D5466DB32A57}" type="pres">
      <dgm:prSet presAssocID="{9837E87D-4EF7-42E4-B88B-AA8E2E019342}" presName="linNode" presStyleCnt="0"/>
      <dgm:spPr/>
    </dgm:pt>
    <dgm:pt modelId="{00C2E039-7BB1-4CA6-B950-F2551CE66685}" type="pres">
      <dgm:prSet presAssocID="{9837E87D-4EF7-42E4-B88B-AA8E2E019342}" presName="parentText" presStyleLbl="node1" presStyleIdx="0" presStyleCnt="3" custScaleX="110754">
        <dgm:presLayoutVars>
          <dgm:chMax val="1"/>
          <dgm:bulletEnabled val="1"/>
        </dgm:presLayoutVars>
      </dgm:prSet>
      <dgm:spPr/>
      <dgm:t>
        <a:bodyPr/>
        <a:lstStyle/>
        <a:p>
          <a:endParaRPr lang="tr-TR"/>
        </a:p>
      </dgm:t>
    </dgm:pt>
    <dgm:pt modelId="{BDDE55D2-365C-4282-BA10-541481D6715F}" type="pres">
      <dgm:prSet presAssocID="{9837E87D-4EF7-42E4-B88B-AA8E2E019342}" presName="descendantText" presStyleLbl="alignAccFollowNode1" presStyleIdx="0" presStyleCnt="3" custScaleX="228394">
        <dgm:presLayoutVars>
          <dgm:bulletEnabled val="1"/>
        </dgm:presLayoutVars>
      </dgm:prSet>
      <dgm:spPr/>
      <dgm:t>
        <a:bodyPr/>
        <a:lstStyle/>
        <a:p>
          <a:endParaRPr lang="tr-TR"/>
        </a:p>
      </dgm:t>
    </dgm:pt>
    <dgm:pt modelId="{964AE7CE-95F7-4E10-81BB-ADE4B14EA2BB}" type="pres">
      <dgm:prSet presAssocID="{E96456AC-3FCB-4CDA-828F-8462AE89C2C1}" presName="sp" presStyleCnt="0"/>
      <dgm:spPr/>
    </dgm:pt>
    <dgm:pt modelId="{07C1132D-6582-4BA9-8431-B9DE78D0F7CE}" type="pres">
      <dgm:prSet presAssocID="{2A345D09-895E-4381-8D54-6394B1B3FBF9}" presName="linNode" presStyleCnt="0"/>
      <dgm:spPr/>
    </dgm:pt>
    <dgm:pt modelId="{EC21A2CA-C75D-4D8F-AABA-C487B852DA8A}" type="pres">
      <dgm:prSet presAssocID="{2A345D09-895E-4381-8D54-6394B1B3FBF9}" presName="parentText" presStyleLbl="node1" presStyleIdx="1" presStyleCnt="3" custScaleX="66275" custLinFactNeighborX="613" custLinFactNeighborY="-893">
        <dgm:presLayoutVars>
          <dgm:chMax val="1"/>
          <dgm:bulletEnabled val="1"/>
        </dgm:presLayoutVars>
      </dgm:prSet>
      <dgm:spPr/>
      <dgm:t>
        <a:bodyPr/>
        <a:lstStyle/>
        <a:p>
          <a:endParaRPr lang="tr-TR"/>
        </a:p>
      </dgm:t>
    </dgm:pt>
    <dgm:pt modelId="{2880C76F-86AE-42A0-A138-4CF70BEA6653}" type="pres">
      <dgm:prSet presAssocID="{2A345D09-895E-4381-8D54-6394B1B3FBF9}" presName="descendantText" presStyleLbl="alignAccFollowNode1" presStyleIdx="1" presStyleCnt="3" custScaleX="138123">
        <dgm:presLayoutVars>
          <dgm:bulletEnabled val="1"/>
        </dgm:presLayoutVars>
      </dgm:prSet>
      <dgm:spPr/>
      <dgm:t>
        <a:bodyPr/>
        <a:lstStyle/>
        <a:p>
          <a:endParaRPr lang="tr-TR"/>
        </a:p>
      </dgm:t>
    </dgm:pt>
    <dgm:pt modelId="{2D46B7B8-BB34-4C78-AD97-30C2AB5AEEA6}" type="pres">
      <dgm:prSet presAssocID="{7C0660E7-9D3A-401A-9C46-BAF7AD78E051}" presName="sp" presStyleCnt="0"/>
      <dgm:spPr/>
    </dgm:pt>
    <dgm:pt modelId="{8626C42D-B990-4921-8F4C-B2285F10250A}" type="pres">
      <dgm:prSet presAssocID="{3B928ABE-B809-4CE3-8978-2E2206C36896}" presName="linNode" presStyleCnt="0"/>
      <dgm:spPr/>
    </dgm:pt>
    <dgm:pt modelId="{B24DC35E-5299-4D53-9900-F33264FDFC68}" type="pres">
      <dgm:prSet presAssocID="{3B928ABE-B809-4CE3-8978-2E2206C36896}" presName="parentText" presStyleLbl="node1" presStyleIdx="2" presStyleCnt="3" custScaleX="60865">
        <dgm:presLayoutVars>
          <dgm:chMax val="1"/>
          <dgm:bulletEnabled val="1"/>
        </dgm:presLayoutVars>
      </dgm:prSet>
      <dgm:spPr/>
      <dgm:t>
        <a:bodyPr/>
        <a:lstStyle/>
        <a:p>
          <a:endParaRPr lang="tr-TR"/>
        </a:p>
      </dgm:t>
    </dgm:pt>
    <dgm:pt modelId="{A5C73034-ADE6-4B62-B9F2-6E9D727CFC9E}" type="pres">
      <dgm:prSet presAssocID="{3B928ABE-B809-4CE3-8978-2E2206C36896}" presName="descendantText" presStyleLbl="alignAccFollowNode1" presStyleIdx="2" presStyleCnt="3" custScaleX="128512">
        <dgm:presLayoutVars>
          <dgm:bulletEnabled val="1"/>
        </dgm:presLayoutVars>
      </dgm:prSet>
      <dgm:spPr/>
      <dgm:t>
        <a:bodyPr/>
        <a:lstStyle/>
        <a:p>
          <a:endParaRPr lang="tr-TR"/>
        </a:p>
      </dgm:t>
    </dgm:pt>
  </dgm:ptLst>
  <dgm:cxnLst>
    <dgm:cxn modelId="{C87C1AFE-6EBD-4BC6-855B-AE75AE6DC813}" type="presOf" srcId="{9837E87D-4EF7-42E4-B88B-AA8E2E019342}" destId="{00C2E039-7BB1-4CA6-B950-F2551CE66685}" srcOrd="0" destOrd="0" presId="urn:microsoft.com/office/officeart/2005/8/layout/vList5"/>
    <dgm:cxn modelId="{BC9FB856-D8DE-4E7E-9AF7-6C50E651314F}" type="presOf" srcId="{AC2B1AB7-3DF3-4020-B93C-2564ED615D24}" destId="{BDDE55D2-365C-4282-BA10-541481D6715F}" srcOrd="0" destOrd="0" presId="urn:microsoft.com/office/officeart/2005/8/layout/vList5"/>
    <dgm:cxn modelId="{1EF0D7C5-7774-4969-8D86-CB0DE0D2B749}" srcId="{9837E87D-4EF7-42E4-B88B-AA8E2E019342}" destId="{AC2B1AB7-3DF3-4020-B93C-2564ED615D24}" srcOrd="0" destOrd="0" parTransId="{0A2E5118-421A-4103-A1A5-D3556332D37C}" sibTransId="{BA4FA65F-2828-421A-B91E-9CA5F1E989D1}"/>
    <dgm:cxn modelId="{97D0359F-2004-4D55-84EA-71E388A132D5}" type="presOf" srcId="{1C1D85B8-900B-411F-BAC5-229568483786}" destId="{A5C73034-ADE6-4B62-B9F2-6E9D727CFC9E}" srcOrd="0" destOrd="0" presId="urn:microsoft.com/office/officeart/2005/8/layout/vList5"/>
    <dgm:cxn modelId="{E465A893-B62D-4422-9F5E-29289CA0D336}" srcId="{65FE3469-C366-4E1D-9F8A-7258A67B04F4}" destId="{9837E87D-4EF7-42E4-B88B-AA8E2E019342}" srcOrd="0" destOrd="0" parTransId="{6E82A1B9-FD16-4021-8EFA-72BC0A1CEA65}" sibTransId="{E96456AC-3FCB-4CDA-828F-8462AE89C2C1}"/>
    <dgm:cxn modelId="{7374D028-DFDD-488E-AFB8-B5E3E406B31A}" srcId="{2A345D09-895E-4381-8D54-6394B1B3FBF9}" destId="{2BBBDB4F-2094-44B8-8134-45E2D237DC00}" srcOrd="0" destOrd="0" parTransId="{EA19B59A-EC95-4CDF-B75E-0BD2AC37D5F0}" sibTransId="{D556FDE2-1971-4939-B439-C2D22A95AC98}"/>
    <dgm:cxn modelId="{23FAFB74-9CC8-4F06-8667-0CDCD10073BE}" type="presOf" srcId="{65FE3469-C366-4E1D-9F8A-7258A67B04F4}" destId="{C77AE7F8-4A9E-4A4B-A2AB-1999FEF7ECE8}" srcOrd="0" destOrd="0" presId="urn:microsoft.com/office/officeart/2005/8/layout/vList5"/>
    <dgm:cxn modelId="{941EB3FB-E542-446B-B326-9B364CA8A8F2}" type="presOf" srcId="{3B928ABE-B809-4CE3-8978-2E2206C36896}" destId="{B24DC35E-5299-4D53-9900-F33264FDFC68}" srcOrd="0" destOrd="0" presId="urn:microsoft.com/office/officeart/2005/8/layout/vList5"/>
    <dgm:cxn modelId="{50EFE586-BDE7-486E-B3A9-BCDC69B3AE28}" type="presOf" srcId="{2BBBDB4F-2094-44B8-8134-45E2D237DC00}" destId="{2880C76F-86AE-42A0-A138-4CF70BEA6653}" srcOrd="0" destOrd="0" presId="urn:microsoft.com/office/officeart/2005/8/layout/vList5"/>
    <dgm:cxn modelId="{4D4FDE87-1659-4513-91C2-2F863301F450}" srcId="{65FE3469-C366-4E1D-9F8A-7258A67B04F4}" destId="{3B928ABE-B809-4CE3-8978-2E2206C36896}" srcOrd="2" destOrd="0" parTransId="{37F539A1-04F9-4DC5-864C-106A765581F0}" sibTransId="{DE317898-41F0-4476-A647-74F8021B89A4}"/>
    <dgm:cxn modelId="{952C46A1-DDA7-4DE8-9E95-2FBFFC276987}" srcId="{3B928ABE-B809-4CE3-8978-2E2206C36896}" destId="{1C1D85B8-900B-411F-BAC5-229568483786}" srcOrd="0" destOrd="0" parTransId="{6BC50BD5-7CCF-4ED2-A1AC-233A99E37019}" sibTransId="{8784E227-174E-40CB-B256-2FF9BD138FAF}"/>
    <dgm:cxn modelId="{A9CA00C7-A188-4417-B097-417CBB7C8E65}" srcId="{65FE3469-C366-4E1D-9F8A-7258A67B04F4}" destId="{2A345D09-895E-4381-8D54-6394B1B3FBF9}" srcOrd="1" destOrd="0" parTransId="{087236D7-3BB0-42FE-9961-5361E94E45CE}" sibTransId="{7C0660E7-9D3A-401A-9C46-BAF7AD78E051}"/>
    <dgm:cxn modelId="{AA7771F9-ECD6-4C26-B3DC-37BC804BE26D}" type="presOf" srcId="{2A345D09-895E-4381-8D54-6394B1B3FBF9}" destId="{EC21A2CA-C75D-4D8F-AABA-C487B852DA8A}" srcOrd="0" destOrd="0" presId="urn:microsoft.com/office/officeart/2005/8/layout/vList5"/>
    <dgm:cxn modelId="{2EE2EB95-D941-4DFF-8C9B-9C4FDAB3568F}" type="presParOf" srcId="{C77AE7F8-4A9E-4A4B-A2AB-1999FEF7ECE8}" destId="{1E7A17FC-1638-4824-9F18-D5466DB32A57}" srcOrd="0" destOrd="0" presId="urn:microsoft.com/office/officeart/2005/8/layout/vList5"/>
    <dgm:cxn modelId="{16F6F887-5E51-4F12-A023-2B1394E0D178}" type="presParOf" srcId="{1E7A17FC-1638-4824-9F18-D5466DB32A57}" destId="{00C2E039-7BB1-4CA6-B950-F2551CE66685}" srcOrd="0" destOrd="0" presId="urn:microsoft.com/office/officeart/2005/8/layout/vList5"/>
    <dgm:cxn modelId="{8C485146-E9C4-4519-8D1F-C6C8585B4AA0}" type="presParOf" srcId="{1E7A17FC-1638-4824-9F18-D5466DB32A57}" destId="{BDDE55D2-365C-4282-BA10-541481D6715F}" srcOrd="1" destOrd="0" presId="urn:microsoft.com/office/officeart/2005/8/layout/vList5"/>
    <dgm:cxn modelId="{0E9A56D1-43D9-4641-8118-52C83430BCA5}" type="presParOf" srcId="{C77AE7F8-4A9E-4A4B-A2AB-1999FEF7ECE8}" destId="{964AE7CE-95F7-4E10-81BB-ADE4B14EA2BB}" srcOrd="1" destOrd="0" presId="urn:microsoft.com/office/officeart/2005/8/layout/vList5"/>
    <dgm:cxn modelId="{A4FAE055-1312-4A31-9E00-BC140159E5E0}" type="presParOf" srcId="{C77AE7F8-4A9E-4A4B-A2AB-1999FEF7ECE8}" destId="{07C1132D-6582-4BA9-8431-B9DE78D0F7CE}" srcOrd="2" destOrd="0" presId="urn:microsoft.com/office/officeart/2005/8/layout/vList5"/>
    <dgm:cxn modelId="{175FA026-9DC5-41EB-A34F-9477277ABD05}" type="presParOf" srcId="{07C1132D-6582-4BA9-8431-B9DE78D0F7CE}" destId="{EC21A2CA-C75D-4D8F-AABA-C487B852DA8A}" srcOrd="0" destOrd="0" presId="urn:microsoft.com/office/officeart/2005/8/layout/vList5"/>
    <dgm:cxn modelId="{84576277-7BFD-4E69-9451-A1B834870AD2}" type="presParOf" srcId="{07C1132D-6582-4BA9-8431-B9DE78D0F7CE}" destId="{2880C76F-86AE-42A0-A138-4CF70BEA6653}" srcOrd="1" destOrd="0" presId="urn:microsoft.com/office/officeart/2005/8/layout/vList5"/>
    <dgm:cxn modelId="{4BE14CA9-DFFA-4DE6-8BB1-FD15D0000FCB}" type="presParOf" srcId="{C77AE7F8-4A9E-4A4B-A2AB-1999FEF7ECE8}" destId="{2D46B7B8-BB34-4C78-AD97-30C2AB5AEEA6}" srcOrd="3" destOrd="0" presId="urn:microsoft.com/office/officeart/2005/8/layout/vList5"/>
    <dgm:cxn modelId="{9A218C83-AA6E-4F94-A35F-C3D147C315B6}" type="presParOf" srcId="{C77AE7F8-4A9E-4A4B-A2AB-1999FEF7ECE8}" destId="{8626C42D-B990-4921-8F4C-B2285F10250A}" srcOrd="4" destOrd="0" presId="urn:microsoft.com/office/officeart/2005/8/layout/vList5"/>
    <dgm:cxn modelId="{9C26498C-EB54-48BB-A142-6CDD06735042}" type="presParOf" srcId="{8626C42D-B990-4921-8F4C-B2285F10250A}" destId="{B24DC35E-5299-4D53-9900-F33264FDFC68}" srcOrd="0" destOrd="0" presId="urn:microsoft.com/office/officeart/2005/8/layout/vList5"/>
    <dgm:cxn modelId="{9AEFC3C2-5E72-4448-BF82-EAA2A6FE1937}" type="presParOf" srcId="{8626C42D-B990-4921-8F4C-B2285F10250A}" destId="{A5C73034-ADE6-4B62-B9F2-6E9D727CFC9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E55D2-365C-4282-BA10-541481D6715F}">
      <dsp:nvSpPr>
        <dsp:cNvPr id="0" name=""/>
        <dsp:cNvSpPr/>
      </dsp:nvSpPr>
      <dsp:spPr>
        <a:xfrm rot="5400000">
          <a:off x="8729330" y="-5136980"/>
          <a:ext cx="1682743" cy="1238376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just" defTabSz="1289050">
            <a:lnSpc>
              <a:spcPct val="90000"/>
            </a:lnSpc>
            <a:spcBef>
              <a:spcPct val="0"/>
            </a:spcBef>
            <a:spcAft>
              <a:spcPct val="15000"/>
            </a:spcAft>
            <a:buChar char="••"/>
          </a:pPr>
          <a:r>
            <a:rPr lang="tr-TR" sz="2900" kern="1200" dirty="0" smtClean="0"/>
            <a:t>Vücut ağırlığının olması gerekenden %20 daha fazlası olma durumudur. Fiziksel (</a:t>
          </a:r>
          <a:r>
            <a:rPr lang="tr-TR" sz="2900" kern="1200" dirty="0" err="1" smtClean="0"/>
            <a:t>hormonal</a:t>
          </a:r>
          <a:r>
            <a:rPr lang="tr-TR" sz="2900" kern="1200" dirty="0" smtClean="0"/>
            <a:t>) veya duygusal nedenleri olabilir. Ergenin kendine olan saygısının ve öz güveninin azalmasına neden olabilir. </a:t>
          </a:r>
          <a:endParaRPr lang="tr-TR" sz="2900" kern="1200" dirty="0"/>
        </a:p>
      </dsp:txBody>
      <dsp:txXfrm rot="-5400000">
        <a:off x="3378820" y="295675"/>
        <a:ext cx="12301620" cy="1518453"/>
      </dsp:txXfrm>
    </dsp:sp>
    <dsp:sp modelId="{00C2E039-7BB1-4CA6-B950-F2551CE66685}">
      <dsp:nvSpPr>
        <dsp:cNvPr id="0" name=""/>
        <dsp:cNvSpPr/>
      </dsp:nvSpPr>
      <dsp:spPr>
        <a:xfrm>
          <a:off x="895" y="3187"/>
          <a:ext cx="3377924" cy="210342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kern="1200" smtClean="0"/>
            <a:t>Obezite</a:t>
          </a:r>
          <a:endParaRPr lang="tr-TR" sz="2800" kern="1200" dirty="0"/>
        </a:p>
      </dsp:txBody>
      <dsp:txXfrm>
        <a:off x="103576" y="105868"/>
        <a:ext cx="3172562" cy="1898067"/>
      </dsp:txXfrm>
    </dsp:sp>
    <dsp:sp modelId="{2880C76F-86AE-42A0-A138-4CF70BEA6653}">
      <dsp:nvSpPr>
        <dsp:cNvPr id="0" name=""/>
        <dsp:cNvSpPr/>
      </dsp:nvSpPr>
      <dsp:spPr>
        <a:xfrm rot="5400000">
          <a:off x="8720487" y="-2945704"/>
          <a:ext cx="1682743" cy="124184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tr-TR" sz="2900" kern="1200" dirty="0" smtClean="0"/>
            <a:t>Yaş ve boy uzunluğuna göre en az kiloda olmasına rağmen kilo almaktan ve şişman olmaktan aşırı korkma; bu nedenle yemek yemeyi kısıtlama ve yediklerini isteyerek çıkarma olarak bilinir. </a:t>
          </a:r>
          <a:endParaRPr lang="tr-TR" sz="2900" kern="1200" dirty="0"/>
        </a:p>
      </dsp:txBody>
      <dsp:txXfrm rot="-5400000">
        <a:off x="3352652" y="2504276"/>
        <a:ext cx="12336270" cy="1518453"/>
      </dsp:txXfrm>
    </dsp:sp>
    <dsp:sp modelId="{EC21A2CA-C75D-4D8F-AABA-C487B852DA8A}">
      <dsp:nvSpPr>
        <dsp:cNvPr id="0" name=""/>
        <dsp:cNvSpPr/>
      </dsp:nvSpPr>
      <dsp:spPr>
        <a:xfrm>
          <a:off x="56009" y="2193004"/>
          <a:ext cx="3351756" cy="210342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tr-TR" sz="4300" kern="1200" dirty="0" err="1" smtClean="0"/>
            <a:t>Anoreksiya</a:t>
          </a:r>
          <a:endParaRPr lang="tr-TR" sz="4300" kern="1200" dirty="0" smtClean="0"/>
        </a:p>
        <a:p>
          <a:pPr lvl="0" algn="ctr" defTabSz="1911350">
            <a:lnSpc>
              <a:spcPct val="90000"/>
            </a:lnSpc>
            <a:spcBef>
              <a:spcPct val="0"/>
            </a:spcBef>
            <a:spcAft>
              <a:spcPct val="35000"/>
            </a:spcAft>
          </a:pPr>
          <a:r>
            <a:rPr lang="tr-TR" sz="4300" kern="1200" dirty="0" smtClean="0"/>
            <a:t>Nevroza</a:t>
          </a:r>
          <a:endParaRPr lang="tr-TR" sz="4300" kern="1200" dirty="0"/>
        </a:p>
      </dsp:txBody>
      <dsp:txXfrm>
        <a:off x="158690" y="2295685"/>
        <a:ext cx="3146394" cy="1898067"/>
      </dsp:txXfrm>
    </dsp:sp>
    <dsp:sp modelId="{A5C73034-ADE6-4B62-B9F2-6E9D727CFC9E}">
      <dsp:nvSpPr>
        <dsp:cNvPr id="0" name=""/>
        <dsp:cNvSpPr/>
      </dsp:nvSpPr>
      <dsp:spPr>
        <a:xfrm rot="5400000">
          <a:off x="8704223" y="-754804"/>
          <a:ext cx="1682743" cy="124538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tr-TR" sz="2900" kern="1200" dirty="0" smtClean="0"/>
            <a:t>Zaman zamana aşırı yemek yeme krizi  sonrası kilo almaktan korkma  ve türlü yöntemlerle yediklerini çıkarma veya hiç yemek yeme şeklinde ortaya çıkar.</a:t>
          </a:r>
          <a:endParaRPr lang="tr-TR" sz="2900" kern="1200" dirty="0"/>
        </a:p>
      </dsp:txBody>
      <dsp:txXfrm rot="-5400000">
        <a:off x="3318686" y="4712878"/>
        <a:ext cx="12371673" cy="1518453"/>
      </dsp:txXfrm>
    </dsp:sp>
    <dsp:sp modelId="{B24DC35E-5299-4D53-9900-F33264FDFC68}">
      <dsp:nvSpPr>
        <dsp:cNvPr id="0" name=""/>
        <dsp:cNvSpPr/>
      </dsp:nvSpPr>
      <dsp:spPr>
        <a:xfrm>
          <a:off x="895" y="4420389"/>
          <a:ext cx="3317790" cy="210342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tr-TR" sz="4300" kern="1200" dirty="0" err="1" smtClean="0"/>
            <a:t>Blumia</a:t>
          </a:r>
          <a:endParaRPr lang="tr-TR" sz="4300" kern="1200" dirty="0"/>
        </a:p>
      </dsp:txBody>
      <dsp:txXfrm>
        <a:off x="103576" y="4523070"/>
        <a:ext cx="3112428" cy="189806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09.12.2024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tr-TR" dirty="0" smtClean="0"/>
              <a:t>7</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53562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95285" y="2480008"/>
            <a:ext cx="14978204" cy="6294476"/>
          </a:xfrm>
        </p:spPr>
        <p:txBody>
          <a:bodyPr>
            <a:noAutofit/>
          </a:bodyPr>
          <a:lstStyle/>
          <a:p>
            <a:pPr marL="85725" indent="-428625" algn="just">
              <a:lnSpc>
                <a:spcPct val="150000"/>
              </a:lnSpc>
              <a:spcBef>
                <a:spcPts val="0"/>
              </a:spcBef>
              <a:buFont typeface="Wingdings" panose="05000000000000000000" pitchFamily="2" charset="2"/>
              <a:buChar char="v"/>
            </a:pPr>
            <a:r>
              <a:rPr lang="tr-TR" sz="2700" dirty="0">
                <a:latin typeface="Times New Roman" panose="02020603050405020304" pitchFamily="18" charset="0"/>
                <a:cs typeface="Times New Roman" panose="02020603050405020304" pitchFamily="18" charset="0"/>
              </a:rPr>
              <a:t>Ergenlikte büyüme hızlandığı için protein ihtiyacı </a:t>
            </a:r>
            <a:r>
              <a:rPr lang="tr-TR" sz="2700" dirty="0">
                <a:latin typeface="Times New Roman" panose="02020603050405020304" pitchFamily="18" charset="0"/>
                <a:cs typeface="Times New Roman" panose="02020603050405020304" pitchFamily="18" charset="0"/>
              </a:rPr>
              <a:t> da artmaktadır. Bununla </a:t>
            </a:r>
            <a:r>
              <a:rPr lang="tr-TR" sz="2700" dirty="0">
                <a:latin typeface="Times New Roman" panose="02020603050405020304" pitchFamily="18" charset="0"/>
                <a:cs typeface="Times New Roman" panose="02020603050405020304" pitchFamily="18" charset="0"/>
              </a:rPr>
              <a:t>birlikte, enerji ihtiyacını karşılamak için yağ ve karbonhidrat tüketimine de dikkat edilmesi </a:t>
            </a:r>
            <a:r>
              <a:rPr lang="tr-TR" sz="2700" dirty="0">
                <a:latin typeface="Times New Roman" panose="02020603050405020304" pitchFamily="18" charset="0"/>
                <a:cs typeface="Times New Roman" panose="02020603050405020304" pitchFamily="18" charset="0"/>
              </a:rPr>
              <a:t>gerekir. </a:t>
            </a:r>
            <a:r>
              <a:rPr lang="tr-TR" sz="2700" dirty="0">
                <a:latin typeface="Times New Roman" panose="02020603050405020304" pitchFamily="18" charset="0"/>
                <a:cs typeface="Times New Roman" panose="02020603050405020304" pitchFamily="18" charset="0"/>
              </a:rPr>
              <a:t>Günlük alınan enerjinin yüzde </a:t>
            </a:r>
            <a:r>
              <a:rPr lang="tr-TR" sz="2700" dirty="0">
                <a:latin typeface="Times New Roman" panose="02020603050405020304" pitchFamily="18" charset="0"/>
                <a:cs typeface="Times New Roman" panose="02020603050405020304" pitchFamily="18" charset="0"/>
              </a:rPr>
              <a:t>20’sinin </a:t>
            </a:r>
            <a:r>
              <a:rPr lang="tr-TR" sz="2700" dirty="0">
                <a:latin typeface="Times New Roman" panose="02020603050405020304" pitchFamily="18" charset="0"/>
                <a:cs typeface="Times New Roman" panose="02020603050405020304" pitchFamily="18" charset="0"/>
              </a:rPr>
              <a:t>proteinlerden, yüzde </a:t>
            </a:r>
            <a:r>
              <a:rPr lang="tr-TR" sz="2700" dirty="0">
                <a:latin typeface="Times New Roman" panose="02020603050405020304" pitchFamily="18" charset="0"/>
                <a:cs typeface="Times New Roman" panose="02020603050405020304" pitchFamily="18" charset="0"/>
              </a:rPr>
              <a:t>30’unun </a:t>
            </a:r>
            <a:r>
              <a:rPr lang="tr-TR" sz="2700" dirty="0">
                <a:latin typeface="Times New Roman" panose="02020603050405020304" pitchFamily="18" charset="0"/>
                <a:cs typeface="Times New Roman" panose="02020603050405020304" pitchFamily="18" charset="0"/>
              </a:rPr>
              <a:t>yağlardan ve yüzde </a:t>
            </a:r>
            <a:r>
              <a:rPr lang="tr-TR" sz="2700" dirty="0">
                <a:latin typeface="Times New Roman" panose="02020603050405020304" pitchFamily="18" charset="0"/>
                <a:cs typeface="Times New Roman" panose="02020603050405020304" pitchFamily="18" charset="0"/>
              </a:rPr>
              <a:t>50’sinin </a:t>
            </a:r>
            <a:r>
              <a:rPr lang="tr-TR" sz="2700" dirty="0">
                <a:latin typeface="Times New Roman" panose="02020603050405020304" pitchFamily="18" charset="0"/>
                <a:cs typeface="Times New Roman" panose="02020603050405020304" pitchFamily="18" charset="0"/>
              </a:rPr>
              <a:t>de karbonhidratlardan alınması </a:t>
            </a:r>
            <a:r>
              <a:rPr lang="tr-TR" sz="2700" dirty="0">
                <a:latin typeface="Times New Roman" panose="02020603050405020304" pitchFamily="18" charset="0"/>
                <a:cs typeface="Times New Roman" panose="02020603050405020304" pitchFamily="18" charset="0"/>
              </a:rPr>
              <a:t>sağlıklı beslenme açısından önemlidir.</a:t>
            </a:r>
            <a:endParaRPr lang="tr-TR" sz="2700" dirty="0">
              <a:latin typeface="Times New Roman" panose="02020603050405020304" pitchFamily="18" charset="0"/>
              <a:cs typeface="Times New Roman" panose="02020603050405020304" pitchFamily="18" charset="0"/>
            </a:endParaRPr>
          </a:p>
          <a:p>
            <a:pPr marL="85725" indent="-428625" algn="just">
              <a:lnSpc>
                <a:spcPct val="150000"/>
              </a:lnSpc>
              <a:spcBef>
                <a:spcPts val="0"/>
              </a:spcBef>
              <a:buFont typeface="Wingdings" panose="05000000000000000000" pitchFamily="2" charset="2"/>
              <a:buChar char="v"/>
            </a:pPr>
            <a:r>
              <a:rPr lang="tr-TR" sz="2700" dirty="0">
                <a:latin typeface="Times New Roman" panose="02020603050405020304" pitchFamily="18" charset="0"/>
                <a:cs typeface="Times New Roman" panose="02020603050405020304" pitchFamily="18" charset="0"/>
              </a:rPr>
              <a:t> Öğünler belirlenirken besinlerin içerdiği vitaminlere dikkat etmek ve bunları doğal beslenme yoluyla takviye etmek sağlıklı yaşamın sürekliliğini sağlar.  Bu nedenle  bazı besinlere sofrada muhakkak yer vermek gerekir hem </a:t>
            </a:r>
            <a:r>
              <a:rPr lang="tr-TR" sz="2700" dirty="0">
                <a:latin typeface="Times New Roman" panose="02020603050405020304" pitchFamily="18" charset="0"/>
                <a:cs typeface="Times New Roman" panose="02020603050405020304" pitchFamily="18" charset="0"/>
              </a:rPr>
              <a:t>kaliteli protein hem de </a:t>
            </a:r>
            <a:r>
              <a:rPr lang="tr-TR" sz="2700" dirty="0" err="1">
                <a:latin typeface="Times New Roman" panose="02020603050405020304" pitchFamily="18" charset="0"/>
                <a:cs typeface="Times New Roman" panose="02020603050405020304" pitchFamily="18" charset="0"/>
              </a:rPr>
              <a:t>omega</a:t>
            </a:r>
            <a:r>
              <a:rPr lang="tr-TR" sz="2700" dirty="0">
                <a:latin typeface="Times New Roman" panose="02020603050405020304" pitchFamily="18" charset="0"/>
                <a:cs typeface="Times New Roman" panose="02020603050405020304" pitchFamily="18" charset="0"/>
              </a:rPr>
              <a:t> 3 kaynağı olan </a:t>
            </a:r>
            <a:r>
              <a:rPr lang="tr-TR" sz="2700" dirty="0">
                <a:latin typeface="Times New Roman" panose="02020603050405020304" pitchFamily="18" charset="0"/>
                <a:cs typeface="Times New Roman" panose="02020603050405020304" pitchFamily="18" charset="0"/>
              </a:rPr>
              <a:t>balık, kırmızı </a:t>
            </a:r>
            <a:r>
              <a:rPr lang="tr-TR" sz="2700" dirty="0">
                <a:latin typeface="Times New Roman" panose="02020603050405020304" pitchFamily="18" charset="0"/>
                <a:cs typeface="Times New Roman" panose="02020603050405020304" pitchFamily="18" charset="0"/>
              </a:rPr>
              <a:t>et </a:t>
            </a:r>
            <a:r>
              <a:rPr lang="tr-TR" sz="2700" dirty="0">
                <a:latin typeface="Times New Roman" panose="02020603050405020304" pitchFamily="18" charset="0"/>
                <a:cs typeface="Times New Roman" panose="02020603050405020304" pitchFamily="18" charset="0"/>
              </a:rPr>
              <a:t>bitkisel </a:t>
            </a:r>
            <a:r>
              <a:rPr lang="tr-TR" sz="2700" dirty="0">
                <a:latin typeface="Times New Roman" panose="02020603050405020304" pitchFamily="18" charset="0"/>
                <a:cs typeface="Times New Roman" panose="02020603050405020304" pitchFamily="18" charset="0"/>
              </a:rPr>
              <a:t>protein kaynağı olarak baklagiller mutlaka </a:t>
            </a:r>
            <a:r>
              <a:rPr lang="tr-TR" sz="2700" dirty="0">
                <a:latin typeface="Times New Roman" panose="02020603050405020304" pitchFamily="18" charset="0"/>
                <a:cs typeface="Times New Roman" panose="02020603050405020304" pitchFamily="18" charset="0"/>
              </a:rPr>
              <a:t>tüketilmelidir. </a:t>
            </a:r>
            <a:r>
              <a:rPr lang="tr-TR" sz="2700" dirty="0">
                <a:latin typeface="Times New Roman" panose="02020603050405020304" pitchFamily="18" charset="0"/>
                <a:cs typeface="Times New Roman" panose="02020603050405020304" pitchFamily="18" charset="0"/>
              </a:rPr>
              <a:t>K</a:t>
            </a:r>
            <a:r>
              <a:rPr lang="tr-TR" sz="2700" dirty="0">
                <a:latin typeface="Times New Roman" panose="02020603050405020304" pitchFamily="18" charset="0"/>
                <a:cs typeface="Times New Roman" panose="02020603050405020304" pitchFamily="18" charset="0"/>
              </a:rPr>
              <a:t>ahvaltıda </a:t>
            </a:r>
            <a:r>
              <a:rPr lang="tr-TR" sz="2700" dirty="0">
                <a:latin typeface="Times New Roman" panose="02020603050405020304" pitchFamily="18" charset="0"/>
                <a:cs typeface="Times New Roman" panose="02020603050405020304" pitchFamily="18" charset="0"/>
              </a:rPr>
              <a:t>mutlaka </a:t>
            </a:r>
            <a:r>
              <a:rPr lang="tr-TR" sz="2700" dirty="0">
                <a:latin typeface="Times New Roman" panose="02020603050405020304" pitchFamily="18" charset="0"/>
                <a:cs typeface="Times New Roman" panose="02020603050405020304" pitchFamily="18" charset="0"/>
              </a:rPr>
              <a:t> protein açısından zengin yumurtanın tüketilmesi sağlanmalıdır. </a:t>
            </a:r>
            <a:endParaRPr lang="tr-TR" sz="2700" dirty="0">
              <a:latin typeface="Times New Roman" panose="02020603050405020304" pitchFamily="18" charset="0"/>
              <a:cs typeface="Times New Roman" panose="02020603050405020304" pitchFamily="18" charset="0"/>
            </a:endParaRPr>
          </a:p>
        </p:txBody>
      </p:sp>
      <p:sp>
        <p:nvSpPr>
          <p:cNvPr id="4" name="Metin kutusu 3">
            <a:extLst>
              <a:ext uri="{FF2B5EF4-FFF2-40B4-BE49-F238E27FC236}">
                <a16:creationId xmlns:a16="http://schemas.microsoft.com/office/drawing/2014/main" id="{91E8E24D-F243-0EA7-F5B4-826C94D97F51}"/>
              </a:ext>
            </a:extLst>
          </p:cNvPr>
          <p:cNvSpPr txBox="1"/>
          <p:nvPr/>
        </p:nvSpPr>
        <p:spPr>
          <a:xfrm>
            <a:off x="0" y="9556955"/>
            <a:ext cx="899652" cy="507831"/>
          </a:xfrm>
          <a:prstGeom prst="rect">
            <a:avLst/>
          </a:prstGeom>
          <a:noFill/>
        </p:spPr>
        <p:txBody>
          <a:bodyPr wrap="square" rtlCol="0">
            <a:spAutoFit/>
          </a:bodyPr>
          <a:lstStyle/>
          <a:p>
            <a:pPr algn="ctr"/>
            <a:r>
              <a:rPr lang="tr-TR" sz="2700" dirty="0" smtClean="0">
                <a:solidFill>
                  <a:schemeClr val="bg1"/>
                </a:solidFill>
                <a:latin typeface="Times New Roman" panose="02020603050405020304" pitchFamily="18" charset="0"/>
                <a:cs typeface="Times New Roman" panose="02020603050405020304" pitchFamily="18" charset="0"/>
              </a:rPr>
              <a:t>10</a:t>
            </a:r>
            <a:endParaRPr lang="tr-TR" sz="2700" dirty="0">
              <a:solidFill>
                <a:schemeClr val="bg1"/>
              </a:solidFill>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0B8B0F91-FDC2-F9CC-E1A4-CB234421CDB0}"/>
              </a:ext>
            </a:extLst>
          </p:cNvPr>
          <p:cNvSpPr txBox="1"/>
          <p:nvPr/>
        </p:nvSpPr>
        <p:spPr>
          <a:xfrm>
            <a:off x="1371600" y="1550443"/>
            <a:ext cx="14514470" cy="923330"/>
          </a:xfrm>
          <a:prstGeom prst="rect">
            <a:avLst/>
          </a:prstGeom>
          <a:noFill/>
        </p:spPr>
        <p:txBody>
          <a:bodyPr wrap="square">
            <a:spAutoFit/>
          </a:bodyPr>
          <a:lstStyle/>
          <a:p>
            <a:r>
              <a:rPr lang="tr-TR" sz="5400" b="1" dirty="0">
                <a:solidFill>
                  <a:srgbClr val="FF9933"/>
                </a:solidFill>
                <a:latin typeface="Times New Roman" panose="02020603050405020304" pitchFamily="18" charset="0"/>
                <a:cs typeface="Times New Roman" panose="02020603050405020304" pitchFamily="18" charset="0"/>
              </a:rPr>
              <a:t>Ergenlik döneminde nasıl </a:t>
            </a:r>
            <a:r>
              <a:rPr lang="tr-TR" sz="5400" b="1" dirty="0" smtClean="0">
                <a:solidFill>
                  <a:srgbClr val="FF9933"/>
                </a:solidFill>
                <a:latin typeface="Times New Roman" panose="02020603050405020304" pitchFamily="18" charset="0"/>
                <a:cs typeface="Times New Roman" panose="02020603050405020304" pitchFamily="18" charset="0"/>
              </a:rPr>
              <a:t>beslenmek Gerekir?</a:t>
            </a:r>
            <a:endParaRPr lang="tr-TR" sz="5400" b="1" dirty="0">
              <a:solidFill>
                <a:srgbClr val="FF99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524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7300" y="1521912"/>
            <a:ext cx="15773400" cy="1014120"/>
          </a:xfrm>
          <a:solidFill>
            <a:schemeClr val="accent2"/>
          </a:solidFill>
        </p:spPr>
        <p:txBody>
          <a:bodyPr>
            <a:normAutofit/>
          </a:bodyPr>
          <a:lstStyle/>
          <a:p>
            <a:r>
              <a:rPr lang="tr-TR" sz="4800" b="1" dirty="0">
                <a:solidFill>
                  <a:schemeClr val="bg1"/>
                </a:solidFill>
                <a:latin typeface="Times New Roman" panose="02020603050405020304" pitchFamily="18" charset="0"/>
                <a:cs typeface="Times New Roman" panose="02020603050405020304" pitchFamily="18" charset="0"/>
              </a:rPr>
              <a:t>ERGENLİK DÖNEMİ BESLENME BOZUKLUKLARI</a:t>
            </a:r>
            <a:endParaRPr lang="tr-TR" sz="4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741004306"/>
              </p:ext>
            </p:extLst>
          </p:nvPr>
        </p:nvGraphicFramePr>
        <p:xfrm>
          <a:off x="1257300" y="2738438"/>
          <a:ext cx="15773400" cy="6527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a:extLst>
              <a:ext uri="{FF2B5EF4-FFF2-40B4-BE49-F238E27FC236}">
                <a16:creationId xmlns:a16="http://schemas.microsoft.com/office/drawing/2014/main" id="{91E8E24D-F243-0EA7-F5B4-826C94D97F51}"/>
              </a:ext>
            </a:extLst>
          </p:cNvPr>
          <p:cNvSpPr txBox="1"/>
          <p:nvPr/>
        </p:nvSpPr>
        <p:spPr>
          <a:xfrm>
            <a:off x="0" y="9556955"/>
            <a:ext cx="899652" cy="507831"/>
          </a:xfrm>
          <a:prstGeom prst="rect">
            <a:avLst/>
          </a:prstGeom>
          <a:noFill/>
        </p:spPr>
        <p:txBody>
          <a:bodyPr wrap="square" rtlCol="0">
            <a:spAutoFit/>
          </a:bodyPr>
          <a:lstStyle/>
          <a:p>
            <a:pPr algn="ctr"/>
            <a:r>
              <a:rPr lang="tr-TR" sz="2700" dirty="0" smtClean="0">
                <a:solidFill>
                  <a:schemeClr val="bg1"/>
                </a:solidFill>
                <a:latin typeface="Times New Roman" panose="02020603050405020304" pitchFamily="18" charset="0"/>
                <a:cs typeface="Times New Roman" panose="02020603050405020304" pitchFamily="18" charset="0"/>
              </a:rPr>
              <a:t>11</a:t>
            </a:r>
            <a:endParaRPr lang="tr-TR" sz="27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787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43201" y="2738438"/>
            <a:ext cx="13020806" cy="5096592"/>
          </a:xfrm>
          <a:solidFill>
            <a:schemeClr val="bg1">
              <a:lumMod val="95000"/>
            </a:schemeClr>
          </a:solidFill>
        </p:spPr>
        <p:txBody>
          <a:bodyPr>
            <a:normAutofit/>
          </a:bodyPr>
          <a:lstStyle/>
          <a:p>
            <a:pPr marL="0" indent="0" algn="ctr">
              <a:buNone/>
            </a:pPr>
            <a:r>
              <a:rPr lang="tr-TR" sz="7200" b="1" dirty="0">
                <a:solidFill>
                  <a:schemeClr val="accent2"/>
                </a:solidFill>
                <a:latin typeface="Times New Roman" panose="02020603050405020304" pitchFamily="18" charset="0"/>
                <a:cs typeface="Times New Roman" panose="02020603050405020304" pitchFamily="18" charset="0"/>
              </a:rPr>
              <a:t>SAĞLIKLI </a:t>
            </a:r>
            <a:r>
              <a:rPr lang="tr-TR" sz="7200" b="1" dirty="0" smtClean="0">
                <a:solidFill>
                  <a:schemeClr val="accent2"/>
                </a:solidFill>
                <a:latin typeface="Times New Roman" panose="02020603050405020304" pitchFamily="18" charset="0"/>
                <a:cs typeface="Times New Roman" panose="02020603050405020304" pitchFamily="18" charset="0"/>
              </a:rPr>
              <a:t>BESLENME </a:t>
            </a:r>
            <a:r>
              <a:rPr lang="tr-TR" sz="7200" b="1" dirty="0">
                <a:solidFill>
                  <a:schemeClr val="accent2"/>
                </a:solidFill>
                <a:latin typeface="Times New Roman" panose="02020603050405020304" pitchFamily="18" charset="0"/>
                <a:cs typeface="Times New Roman" panose="02020603050405020304" pitchFamily="18" charset="0"/>
              </a:rPr>
              <a:t>BİLİNCİNİ ERGENE KAZANDIRMAK İÇİN VELİLERE ÖNERİLER</a:t>
            </a:r>
            <a:endParaRPr lang="tr-TR" sz="7200" b="1" dirty="0">
              <a:solidFill>
                <a:schemeClr val="accent2"/>
              </a:solidFill>
              <a:latin typeface="Times New Roman" panose="02020603050405020304" pitchFamily="18" charset="0"/>
              <a:cs typeface="Times New Roman" panose="02020603050405020304" pitchFamily="18" charset="0"/>
            </a:endParaRPr>
          </a:p>
        </p:txBody>
      </p:sp>
      <p:sp>
        <p:nvSpPr>
          <p:cNvPr id="4" name="Metin kutusu 3">
            <a:extLst>
              <a:ext uri="{FF2B5EF4-FFF2-40B4-BE49-F238E27FC236}">
                <a16:creationId xmlns:a16="http://schemas.microsoft.com/office/drawing/2014/main" id="{91E8E24D-F243-0EA7-F5B4-826C94D97F51}"/>
              </a:ext>
            </a:extLst>
          </p:cNvPr>
          <p:cNvSpPr txBox="1"/>
          <p:nvPr/>
        </p:nvSpPr>
        <p:spPr>
          <a:xfrm>
            <a:off x="0" y="9556955"/>
            <a:ext cx="899652" cy="507831"/>
          </a:xfrm>
          <a:prstGeom prst="rect">
            <a:avLst/>
          </a:prstGeom>
          <a:noFill/>
        </p:spPr>
        <p:txBody>
          <a:bodyPr wrap="square" rtlCol="0">
            <a:spAutoFit/>
          </a:bodyPr>
          <a:lstStyle/>
          <a:p>
            <a:pPr algn="ctr"/>
            <a:r>
              <a:rPr lang="tr-TR" sz="2700" dirty="0" smtClean="0">
                <a:solidFill>
                  <a:schemeClr val="bg1"/>
                </a:solidFill>
                <a:latin typeface="Times New Roman" panose="02020603050405020304" pitchFamily="18" charset="0"/>
                <a:cs typeface="Times New Roman" panose="02020603050405020304" pitchFamily="18" charset="0"/>
              </a:rPr>
              <a:t>12</a:t>
            </a:r>
            <a:endParaRPr lang="tr-TR" sz="27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3016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9806" y="2324534"/>
            <a:ext cx="10385613" cy="7232421"/>
          </a:xfrm>
          <a:solidFill>
            <a:schemeClr val="accent2">
              <a:lumMod val="20000"/>
              <a:lumOff val="80000"/>
            </a:schemeClr>
          </a:solidFill>
        </p:spPr>
        <p:txBody>
          <a:bodyPr>
            <a:noAutofit/>
          </a:bodyPr>
          <a:lstStyle/>
          <a:p>
            <a:pPr marL="85725" indent="-428625" algn="just">
              <a:lnSpc>
                <a:spcPct val="150000"/>
              </a:lnSpc>
              <a:spcBef>
                <a:spcPts val="0"/>
              </a:spcBef>
              <a:buFont typeface="Wingdings" panose="05000000000000000000" pitchFamily="2" charset="2"/>
              <a:buChar char="v"/>
            </a:pPr>
            <a:r>
              <a:rPr lang="tr-TR" sz="2400" dirty="0">
                <a:latin typeface="Times New Roman" panose="02020603050405020304" pitchFamily="18" charset="0"/>
                <a:cs typeface="Times New Roman" panose="02020603050405020304" pitchFamily="18" charset="0"/>
              </a:rPr>
              <a:t>Kahvaltı çocuklarda ve </a:t>
            </a:r>
            <a:r>
              <a:rPr lang="tr-TR" sz="2400" dirty="0">
                <a:latin typeface="Times New Roman" panose="02020603050405020304" pitchFamily="18" charset="0"/>
                <a:cs typeface="Times New Roman" panose="02020603050405020304" pitchFamily="18" charset="0"/>
              </a:rPr>
              <a:t>gençlerde </a:t>
            </a:r>
            <a:r>
              <a:rPr lang="tr-TR" sz="2400" dirty="0">
                <a:latin typeface="Times New Roman" panose="02020603050405020304" pitchFamily="18" charset="0"/>
                <a:cs typeface="Times New Roman" panose="02020603050405020304" pitchFamily="18" charset="0"/>
              </a:rPr>
              <a:t>fiziksel büyüme ve </a:t>
            </a:r>
            <a:r>
              <a:rPr lang="tr-TR" sz="2400" dirty="0">
                <a:latin typeface="Times New Roman" panose="02020603050405020304" pitchFamily="18" charset="0"/>
                <a:cs typeface="Times New Roman" panose="02020603050405020304" pitchFamily="18" charset="0"/>
              </a:rPr>
              <a:t>gelişim açısından oldukça önem taşımaktadır. Çocuk ve gençlere kahvaltı alışkanlığının kazandırılması sağlıklı yaşam bilincinin gelişmesi açısından oldukça önemlidir.</a:t>
            </a:r>
          </a:p>
          <a:p>
            <a:pPr marL="85725" indent="-428625" algn="just">
              <a:lnSpc>
                <a:spcPct val="150000"/>
              </a:lnSpc>
              <a:spcBef>
                <a:spcPts val="0"/>
              </a:spcBef>
              <a:buFont typeface="Wingdings" panose="05000000000000000000" pitchFamily="2" charset="2"/>
              <a:buChar char="v"/>
            </a:pPr>
            <a:r>
              <a:rPr lang="tr-TR" sz="2400" dirty="0">
                <a:latin typeface="Times New Roman" panose="02020603050405020304" pitchFamily="18" charset="0"/>
                <a:cs typeface="Times New Roman" panose="02020603050405020304" pitchFamily="18" charset="0"/>
              </a:rPr>
              <a:t>Kahvaltıya bütün aile üyelerinin katılması  hatta hafta </a:t>
            </a:r>
            <a:r>
              <a:rPr lang="tr-TR" sz="2400" dirty="0">
                <a:latin typeface="Times New Roman" panose="02020603050405020304" pitchFamily="18" charset="0"/>
                <a:cs typeface="Times New Roman" panose="02020603050405020304" pitchFamily="18" charset="0"/>
              </a:rPr>
              <a:t>sonları da tüm aile </a:t>
            </a:r>
            <a:r>
              <a:rPr lang="tr-TR" sz="2400" dirty="0">
                <a:latin typeface="Times New Roman" panose="02020603050405020304" pitchFamily="18" charset="0"/>
                <a:cs typeface="Times New Roman" panose="02020603050405020304" pitchFamily="18" charset="0"/>
              </a:rPr>
              <a:t> ile birlikte sabah </a:t>
            </a:r>
            <a:r>
              <a:rPr lang="tr-TR" sz="2400" dirty="0">
                <a:latin typeface="Times New Roman" panose="02020603050405020304" pitchFamily="18" charset="0"/>
                <a:cs typeface="Times New Roman" panose="02020603050405020304" pitchFamily="18" charset="0"/>
              </a:rPr>
              <a:t>kahvaltılarının organize edilmesi alışkanlığın </a:t>
            </a:r>
            <a:r>
              <a:rPr lang="tr-TR" sz="2400" dirty="0">
                <a:latin typeface="Times New Roman" panose="02020603050405020304" pitchFamily="18" charset="0"/>
                <a:cs typeface="Times New Roman" panose="02020603050405020304" pitchFamily="18" charset="0"/>
              </a:rPr>
              <a:t>kazandırılmasına katkı  sağlamaktadır. </a:t>
            </a:r>
            <a:endParaRPr lang="tr-TR" sz="2400" dirty="0">
              <a:latin typeface="Times New Roman" panose="02020603050405020304" pitchFamily="18" charset="0"/>
              <a:cs typeface="Times New Roman" panose="02020603050405020304" pitchFamily="18" charset="0"/>
            </a:endParaRPr>
          </a:p>
          <a:p>
            <a:pPr marL="85725" indent="-428625" algn="just">
              <a:lnSpc>
                <a:spcPct val="150000"/>
              </a:lnSpc>
              <a:spcBef>
                <a:spcPts val="0"/>
              </a:spcBef>
              <a:buFont typeface="Wingdings" panose="05000000000000000000" pitchFamily="2" charset="2"/>
              <a:buChar char="v"/>
            </a:pPr>
            <a:r>
              <a:rPr lang="tr-TR" sz="2400" dirty="0">
                <a:latin typeface="Times New Roman" panose="02020603050405020304" pitchFamily="18" charset="0"/>
                <a:cs typeface="Times New Roman" panose="02020603050405020304" pitchFamily="18" charset="0"/>
              </a:rPr>
              <a:t>Sağlıklı bir kahvaltının içeriğinde mutlaka peynir, yumurta, süt gibi protein kaynaklarına yer </a:t>
            </a:r>
            <a:r>
              <a:rPr lang="tr-TR" sz="2400" dirty="0">
                <a:latin typeface="Times New Roman" panose="02020603050405020304" pitchFamily="18" charset="0"/>
                <a:cs typeface="Times New Roman" panose="02020603050405020304" pitchFamily="18" charset="0"/>
              </a:rPr>
              <a:t>verme, </a:t>
            </a:r>
            <a:r>
              <a:rPr lang="tr-TR" sz="2400" dirty="0">
                <a:latin typeface="Times New Roman" panose="02020603050405020304" pitchFamily="18" charset="0"/>
                <a:cs typeface="Times New Roman" panose="02020603050405020304" pitchFamily="18" charset="0"/>
              </a:rPr>
              <a:t>a</a:t>
            </a:r>
            <a:r>
              <a:rPr lang="tr-TR" sz="2400" dirty="0">
                <a:latin typeface="Times New Roman" panose="02020603050405020304" pitchFamily="18" charset="0"/>
                <a:cs typeface="Times New Roman" panose="02020603050405020304" pitchFamily="18" charset="0"/>
              </a:rPr>
              <a:t>yrıca</a:t>
            </a:r>
            <a:r>
              <a:rPr lang="tr-TR" sz="2400" dirty="0">
                <a:latin typeface="Times New Roman" panose="02020603050405020304" pitchFamily="18" charset="0"/>
                <a:cs typeface="Times New Roman" panose="02020603050405020304" pitchFamily="18" charset="0"/>
              </a:rPr>
              <a:t>, lif kaynağı olarak taze sebze, meyve, kaliteli yağ kaynağı olarak zeytin ve ceviz  </a:t>
            </a:r>
            <a:r>
              <a:rPr lang="tr-TR" sz="2400" dirty="0">
                <a:latin typeface="Times New Roman" panose="02020603050405020304" pitchFamily="18" charset="0"/>
                <a:cs typeface="Times New Roman" panose="02020603050405020304" pitchFamily="18" charset="0"/>
              </a:rPr>
              <a:t>tercih etmek kahvaltıyı besin ögeleri açısından </a:t>
            </a:r>
            <a:r>
              <a:rPr lang="tr-TR" sz="2400" dirty="0" err="1">
                <a:latin typeface="Times New Roman" panose="02020603050405020304" pitchFamily="18" charset="0"/>
                <a:cs typeface="Times New Roman" panose="02020603050405020304" pitchFamily="18" charset="0"/>
              </a:rPr>
              <a:t>zengileştirir</a:t>
            </a:r>
            <a:r>
              <a:rPr lang="tr-TR" sz="2400" dirty="0">
                <a:latin typeface="Times New Roman" panose="02020603050405020304" pitchFamily="18" charset="0"/>
                <a:cs typeface="Times New Roman" panose="02020603050405020304" pitchFamily="18" charset="0"/>
              </a:rPr>
              <a:t>. Kahvaltı </a:t>
            </a:r>
            <a:r>
              <a:rPr lang="tr-TR" sz="2400" dirty="0">
                <a:latin typeface="Times New Roman" panose="02020603050405020304" pitchFamily="18" charset="0"/>
                <a:cs typeface="Times New Roman" panose="02020603050405020304" pitchFamily="18" charset="0"/>
              </a:rPr>
              <a:t>sevmeyen çocuklar için tost, süt-</a:t>
            </a:r>
            <a:r>
              <a:rPr lang="tr-TR" sz="2400" dirty="0" err="1">
                <a:latin typeface="Times New Roman" panose="02020603050405020304" pitchFamily="18" charset="0"/>
                <a:cs typeface="Times New Roman" panose="02020603050405020304" pitchFamily="18" charset="0"/>
              </a:rPr>
              <a:t>müsli</a:t>
            </a:r>
            <a:r>
              <a:rPr lang="tr-TR" sz="2400" dirty="0">
                <a:latin typeface="Times New Roman" panose="02020603050405020304" pitchFamily="18" charset="0"/>
                <a:cs typeface="Times New Roman" panose="02020603050405020304" pitchFamily="18" charset="0"/>
              </a:rPr>
              <a:t>-meyve-kuru yemiş şeklinde </a:t>
            </a:r>
            <a:r>
              <a:rPr lang="tr-TR" sz="2400" dirty="0">
                <a:latin typeface="Times New Roman" panose="02020603050405020304" pitchFamily="18" charset="0"/>
                <a:cs typeface="Times New Roman" panose="02020603050405020304" pitchFamily="18" charset="0"/>
              </a:rPr>
              <a:t>alternatif besinler de kullanılabilir. </a:t>
            </a:r>
            <a:endParaRPr lang="tr-TR" sz="2400"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F19EA68E-E886-921A-4A85-19BC5D04D8BA}"/>
              </a:ext>
            </a:extLst>
          </p:cNvPr>
          <p:cNvSpPr txBox="1"/>
          <p:nvPr/>
        </p:nvSpPr>
        <p:spPr>
          <a:xfrm>
            <a:off x="0" y="9556955"/>
            <a:ext cx="899652" cy="507831"/>
          </a:xfrm>
          <a:prstGeom prst="rect">
            <a:avLst/>
          </a:prstGeom>
          <a:noFill/>
        </p:spPr>
        <p:txBody>
          <a:bodyPr wrap="square" rtlCol="0">
            <a:spAutoFit/>
          </a:bodyPr>
          <a:lstStyle/>
          <a:p>
            <a:pPr algn="ctr"/>
            <a:r>
              <a:rPr lang="tr-TR" sz="2700" dirty="0" smtClean="0">
                <a:solidFill>
                  <a:schemeClr val="bg1"/>
                </a:solidFill>
                <a:latin typeface="Times New Roman" panose="02020603050405020304" pitchFamily="18" charset="0"/>
                <a:cs typeface="Times New Roman" panose="02020603050405020304" pitchFamily="18" charset="0"/>
              </a:rPr>
              <a:t>13</a:t>
            </a:r>
            <a:endParaRPr lang="tr-TR" sz="2700" dirty="0">
              <a:solidFill>
                <a:schemeClr val="bg1"/>
              </a:solidFill>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6BC63230-F9DA-15A2-4CB4-2EC791AC683B}"/>
              </a:ext>
            </a:extLst>
          </p:cNvPr>
          <p:cNvSpPr txBox="1"/>
          <p:nvPr/>
        </p:nvSpPr>
        <p:spPr>
          <a:xfrm>
            <a:off x="899652" y="1414352"/>
            <a:ext cx="11001375" cy="923330"/>
          </a:xfrm>
          <a:prstGeom prst="rect">
            <a:avLst/>
          </a:prstGeom>
          <a:noFill/>
        </p:spPr>
        <p:txBody>
          <a:bodyPr wrap="square">
            <a:spAutoFit/>
          </a:bodyPr>
          <a:lstStyle/>
          <a:p>
            <a:r>
              <a:rPr lang="tr-TR" sz="5400" b="1" dirty="0">
                <a:solidFill>
                  <a:srgbClr val="FF9933"/>
                </a:solidFill>
                <a:latin typeface="Times New Roman" panose="02020603050405020304" pitchFamily="18" charset="0"/>
                <a:cs typeface="Times New Roman" panose="02020603050405020304" pitchFamily="18" charset="0"/>
              </a:rPr>
              <a:t>Kahvaltı Alışkanlığı </a:t>
            </a:r>
            <a:r>
              <a:rPr lang="tr-TR" sz="5400" b="1" dirty="0">
                <a:solidFill>
                  <a:srgbClr val="FF9933"/>
                </a:solidFill>
                <a:latin typeface="Times New Roman" panose="02020603050405020304" pitchFamily="18" charset="0"/>
                <a:cs typeface="Times New Roman" panose="02020603050405020304" pitchFamily="18" charset="0"/>
              </a:rPr>
              <a:t>Kazandırın!</a:t>
            </a:r>
            <a:endParaRPr lang="tr-TR" sz="5400" b="1" dirty="0">
              <a:solidFill>
                <a:srgbClr val="FF9933"/>
              </a:solidFill>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7995" y="2383848"/>
            <a:ext cx="5523978" cy="614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007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14176" y="3291292"/>
            <a:ext cx="13885101" cy="5896550"/>
          </a:xfrm>
          <a:solidFill>
            <a:schemeClr val="accent5">
              <a:lumMod val="40000"/>
              <a:lumOff val="60000"/>
            </a:schemeClr>
          </a:solidFill>
        </p:spPr>
        <p:txBody>
          <a:bodyPr>
            <a:noAutofit/>
          </a:bodyPr>
          <a:lstStyle/>
          <a:p>
            <a:pPr algn="just">
              <a:lnSpc>
                <a:spcPct val="170000"/>
              </a:lnSpc>
              <a:buFont typeface="Wingdings" panose="05000000000000000000" pitchFamily="2" charset="2"/>
              <a:buChar char="v"/>
            </a:pPr>
            <a:r>
              <a:rPr lang="tr-TR" sz="2700" dirty="0">
                <a:latin typeface="Times New Roman" panose="02020603050405020304" pitchFamily="18" charset="0"/>
                <a:cs typeface="Times New Roman" panose="02020603050405020304" pitchFamily="18" charset="0"/>
              </a:rPr>
              <a:t>Çocuklar, ebeveynlerin beslenme </a:t>
            </a:r>
            <a:r>
              <a:rPr lang="tr-TR" sz="2700" dirty="0">
                <a:latin typeface="Times New Roman" panose="02020603050405020304" pitchFamily="18" charset="0"/>
                <a:cs typeface="Times New Roman" panose="02020603050405020304" pitchFamily="18" charset="0"/>
              </a:rPr>
              <a:t>alışkanlıklarına dikkat etmekte ve örnek almaktadır. Bu </a:t>
            </a:r>
            <a:r>
              <a:rPr lang="tr-TR" sz="2700" dirty="0">
                <a:latin typeface="Times New Roman" panose="02020603050405020304" pitchFamily="18" charset="0"/>
                <a:cs typeface="Times New Roman" panose="02020603050405020304" pitchFamily="18" charset="0"/>
              </a:rPr>
              <a:t>nedenle </a:t>
            </a:r>
            <a:r>
              <a:rPr lang="tr-TR" sz="2700" dirty="0">
                <a:latin typeface="Times New Roman" panose="02020603050405020304" pitchFamily="18" charset="0"/>
                <a:cs typeface="Times New Roman" panose="02020603050405020304" pitchFamily="18" charset="0"/>
              </a:rPr>
              <a:t> ebeveynlerin evdeki </a:t>
            </a:r>
            <a:r>
              <a:rPr lang="tr-TR" sz="2700" dirty="0">
                <a:latin typeface="Times New Roman" panose="02020603050405020304" pitchFamily="18" charset="0"/>
                <a:cs typeface="Times New Roman" panose="02020603050405020304" pitchFamily="18" charset="0"/>
              </a:rPr>
              <a:t>beslenme şekline dikkat </a:t>
            </a:r>
            <a:r>
              <a:rPr lang="tr-TR" sz="2700" dirty="0">
                <a:latin typeface="Times New Roman" panose="02020603050405020304" pitchFamily="18" charset="0"/>
                <a:cs typeface="Times New Roman" panose="02020603050405020304" pitchFamily="18" charset="0"/>
              </a:rPr>
              <a:t>etmesi çok önemlidir. Öğünler  </a:t>
            </a:r>
            <a:r>
              <a:rPr lang="tr-TR" sz="2700" dirty="0">
                <a:latin typeface="Times New Roman" panose="02020603050405020304" pitchFamily="18" charset="0"/>
                <a:cs typeface="Times New Roman" panose="02020603050405020304" pitchFamily="18" charset="0"/>
              </a:rPr>
              <a:t>mutlaka düzenli </a:t>
            </a:r>
            <a:r>
              <a:rPr lang="tr-TR" sz="2700" dirty="0">
                <a:latin typeface="Times New Roman" panose="02020603050405020304" pitchFamily="18" charset="0"/>
                <a:cs typeface="Times New Roman" panose="02020603050405020304" pitchFamily="18" charset="0"/>
              </a:rPr>
              <a:t>olarak planlanmalı ve atlanmamalıdır.  </a:t>
            </a:r>
            <a:endParaRPr lang="tr-TR" sz="2700" dirty="0">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v"/>
            </a:pPr>
            <a:r>
              <a:rPr lang="tr-TR" sz="2700" dirty="0">
                <a:latin typeface="Times New Roman" panose="02020603050405020304" pitchFamily="18" charset="0"/>
                <a:cs typeface="Times New Roman" panose="02020603050405020304" pitchFamily="18" charset="0"/>
              </a:rPr>
              <a:t>Ailece masaya oturmak ve yemek </a:t>
            </a:r>
            <a:r>
              <a:rPr lang="tr-TR" sz="2700" dirty="0">
                <a:latin typeface="Times New Roman" panose="02020603050405020304" pitchFamily="18" charset="0"/>
                <a:cs typeface="Times New Roman" panose="02020603050405020304" pitchFamily="18" charset="0"/>
              </a:rPr>
              <a:t>saatlerinin belli olması, ev içerisinde yemek ile ilgili kuralların olması ve bu kurallara herkesin uyması ergenlere  rol model olmak açısından çok önemlidir.  Ayrıca</a:t>
            </a:r>
            <a:r>
              <a:rPr lang="tr-TR" sz="2700" dirty="0">
                <a:latin typeface="Times New Roman" panose="02020603050405020304" pitchFamily="18" charset="0"/>
                <a:cs typeface="Times New Roman" panose="02020603050405020304" pitchFamily="18" charset="0"/>
              </a:rPr>
              <a:t>, </a:t>
            </a:r>
            <a:r>
              <a:rPr lang="tr-TR" sz="2700" dirty="0" err="1">
                <a:latin typeface="Times New Roman" panose="02020603050405020304" pitchFamily="18" charset="0"/>
                <a:cs typeface="Times New Roman" panose="02020603050405020304" pitchFamily="18" charset="0"/>
              </a:rPr>
              <a:t>fast</a:t>
            </a:r>
            <a:r>
              <a:rPr lang="tr-TR" sz="2700" dirty="0">
                <a:latin typeface="Times New Roman" panose="02020603050405020304" pitchFamily="18" charset="0"/>
                <a:cs typeface="Times New Roman" panose="02020603050405020304" pitchFamily="18" charset="0"/>
              </a:rPr>
              <a:t> </a:t>
            </a:r>
            <a:r>
              <a:rPr lang="tr-TR" sz="2700" dirty="0" err="1">
                <a:latin typeface="Times New Roman" panose="02020603050405020304" pitchFamily="18" charset="0"/>
                <a:cs typeface="Times New Roman" panose="02020603050405020304" pitchFamily="18" charset="0"/>
              </a:rPr>
              <a:t>food</a:t>
            </a:r>
            <a:r>
              <a:rPr lang="tr-TR" sz="2700" dirty="0">
                <a:latin typeface="Times New Roman" panose="02020603050405020304" pitchFamily="18" charset="0"/>
                <a:cs typeface="Times New Roman" panose="02020603050405020304" pitchFamily="18" charset="0"/>
              </a:rPr>
              <a:t> beslenme tarzından </a:t>
            </a:r>
            <a:r>
              <a:rPr lang="tr-TR" sz="2700" dirty="0">
                <a:latin typeface="Times New Roman" panose="02020603050405020304" pitchFamily="18" charset="0"/>
                <a:cs typeface="Times New Roman" panose="02020603050405020304" pitchFamily="18" charset="0"/>
              </a:rPr>
              <a:t>kaçınmak, paketli gıdalardan uzak durmak ve etiket okuma alışkanlığı kazanmak sağlıklı ve bilinçli beslenme için dikkat edilmesi gereken davranışlardır.</a:t>
            </a:r>
            <a:endParaRPr lang="tr-TR" sz="2700" dirty="0">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F19EA68E-E886-921A-4A85-19BC5D04D8BA}"/>
              </a:ext>
            </a:extLst>
          </p:cNvPr>
          <p:cNvSpPr txBox="1"/>
          <p:nvPr/>
        </p:nvSpPr>
        <p:spPr>
          <a:xfrm>
            <a:off x="0" y="9556955"/>
            <a:ext cx="899652" cy="507831"/>
          </a:xfrm>
          <a:prstGeom prst="rect">
            <a:avLst/>
          </a:prstGeom>
          <a:noFill/>
        </p:spPr>
        <p:txBody>
          <a:bodyPr wrap="square" rtlCol="0">
            <a:spAutoFit/>
          </a:bodyPr>
          <a:lstStyle/>
          <a:p>
            <a:pPr algn="ctr"/>
            <a:r>
              <a:rPr lang="tr-TR" sz="2700" dirty="0" smtClean="0">
                <a:solidFill>
                  <a:schemeClr val="bg1"/>
                </a:solidFill>
                <a:latin typeface="Times New Roman" panose="02020603050405020304" pitchFamily="18" charset="0"/>
                <a:cs typeface="Times New Roman" panose="02020603050405020304" pitchFamily="18" charset="0"/>
              </a:rPr>
              <a:t>14</a:t>
            </a:r>
            <a:endParaRPr lang="tr-TR" sz="2700" dirty="0">
              <a:solidFill>
                <a:schemeClr val="bg1"/>
              </a:solidFill>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88574009-55C2-483D-8A55-B8A43997654A}"/>
              </a:ext>
            </a:extLst>
          </p:cNvPr>
          <p:cNvSpPr txBox="1"/>
          <p:nvPr/>
        </p:nvSpPr>
        <p:spPr>
          <a:xfrm>
            <a:off x="771525" y="2321796"/>
            <a:ext cx="12858750" cy="923330"/>
          </a:xfrm>
          <a:prstGeom prst="rect">
            <a:avLst/>
          </a:prstGeom>
          <a:noFill/>
        </p:spPr>
        <p:txBody>
          <a:bodyPr wrap="square">
            <a:spAutoFit/>
          </a:bodyPr>
          <a:lstStyle/>
          <a:p>
            <a:r>
              <a:rPr lang="tr-TR" sz="5400" b="1" dirty="0">
                <a:solidFill>
                  <a:srgbClr val="FF9933"/>
                </a:solidFill>
                <a:latin typeface="Times New Roman" panose="02020603050405020304" pitchFamily="18" charset="0"/>
                <a:cs typeface="Times New Roman" panose="02020603050405020304" pitchFamily="18" charset="0"/>
              </a:rPr>
              <a:t>Beslenme İçin Rol Model </a:t>
            </a:r>
            <a:r>
              <a:rPr lang="tr-TR" sz="5400" b="1" dirty="0">
                <a:solidFill>
                  <a:srgbClr val="FF9933"/>
                </a:solidFill>
                <a:latin typeface="Times New Roman" panose="02020603050405020304" pitchFamily="18" charset="0"/>
                <a:cs typeface="Times New Roman" panose="02020603050405020304" pitchFamily="18" charset="0"/>
              </a:rPr>
              <a:t>Olun!</a:t>
            </a:r>
            <a:endParaRPr lang="tr-TR" sz="5400" b="1" dirty="0">
              <a:solidFill>
                <a:srgbClr val="FF9933"/>
              </a:solidFill>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27" y="3291293"/>
            <a:ext cx="2913413" cy="570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304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9825" y="2541113"/>
            <a:ext cx="10053248" cy="6853409"/>
          </a:xfrm>
          <a:solidFill>
            <a:schemeClr val="accent2">
              <a:lumMod val="40000"/>
              <a:lumOff val="60000"/>
            </a:schemeClr>
          </a:solidFill>
        </p:spPr>
        <p:txBody>
          <a:bodyPr>
            <a:noAutofit/>
          </a:bodyPr>
          <a:lstStyle/>
          <a:p>
            <a:pPr algn="just">
              <a:lnSpc>
                <a:spcPct val="170000"/>
              </a:lnSpc>
              <a:buFont typeface="Wingdings" panose="05000000000000000000" pitchFamily="2" charset="2"/>
              <a:buChar char="v"/>
            </a:pPr>
            <a:r>
              <a:rPr lang="tr-TR" sz="2700" dirty="0">
                <a:latin typeface="Times New Roman" panose="02020603050405020304" pitchFamily="18" charset="0"/>
                <a:cs typeface="Times New Roman" panose="02020603050405020304" pitchFamily="18" charset="0"/>
              </a:rPr>
              <a:t>Asitli içecekler ve meyve </a:t>
            </a:r>
            <a:r>
              <a:rPr lang="tr-TR" sz="2700" dirty="0">
                <a:latin typeface="Times New Roman" panose="02020603050405020304" pitchFamily="18" charset="0"/>
                <a:cs typeface="Times New Roman" panose="02020603050405020304" pitchFamily="18" charset="0"/>
              </a:rPr>
              <a:t>suyu gibi şekerli içeceklerin tüketimi </a:t>
            </a:r>
            <a:r>
              <a:rPr lang="tr-TR" sz="2700" dirty="0" err="1">
                <a:latin typeface="Times New Roman" panose="02020603050405020304" pitchFamily="18" charset="0"/>
                <a:cs typeface="Times New Roman" panose="02020603050405020304" pitchFamily="18" charset="0"/>
              </a:rPr>
              <a:t>obezitenin</a:t>
            </a:r>
            <a:r>
              <a:rPr lang="tr-TR" sz="2700" dirty="0">
                <a:latin typeface="Times New Roman" panose="02020603050405020304" pitchFamily="18" charset="0"/>
                <a:cs typeface="Times New Roman" panose="02020603050405020304" pitchFamily="18" charset="0"/>
              </a:rPr>
              <a:t> en büyük </a:t>
            </a:r>
            <a:r>
              <a:rPr lang="tr-TR" sz="2700" dirty="0">
                <a:latin typeface="Times New Roman" panose="02020603050405020304" pitchFamily="18" charset="0"/>
                <a:cs typeface="Times New Roman" panose="02020603050405020304" pitchFamily="18" charset="0"/>
              </a:rPr>
              <a:t>etmenlerindendir. </a:t>
            </a:r>
            <a:r>
              <a:rPr lang="tr-TR" sz="2700" dirty="0">
                <a:latin typeface="Times New Roman" panose="02020603050405020304" pitchFamily="18" charset="0"/>
                <a:cs typeface="Times New Roman" panose="02020603050405020304" pitchFamily="18" charset="0"/>
              </a:rPr>
              <a:t>Özellikle </a:t>
            </a:r>
            <a:r>
              <a:rPr lang="tr-TR" sz="2700" dirty="0" err="1">
                <a:latin typeface="Times New Roman" panose="02020603050405020304" pitchFamily="18" charset="0"/>
                <a:cs typeface="Times New Roman" panose="02020603050405020304" pitchFamily="18" charset="0"/>
              </a:rPr>
              <a:t>fast-food</a:t>
            </a:r>
            <a:r>
              <a:rPr lang="tr-TR" sz="2700" dirty="0">
                <a:latin typeface="Times New Roman" panose="02020603050405020304" pitchFamily="18" charset="0"/>
                <a:cs typeface="Times New Roman" panose="02020603050405020304" pitchFamily="18" charset="0"/>
              </a:rPr>
              <a:t> gıdalarla birlikte tüketilen şekerli içecekler gençler tarafından çok fazla tercih </a:t>
            </a:r>
            <a:r>
              <a:rPr lang="tr-TR" sz="2700" dirty="0">
                <a:latin typeface="Times New Roman" panose="02020603050405020304" pitchFamily="18" charset="0"/>
                <a:cs typeface="Times New Roman" panose="02020603050405020304" pitchFamily="18" charset="0"/>
              </a:rPr>
              <a:t>edilmektedir.  </a:t>
            </a:r>
            <a:endParaRPr lang="tr-TR" sz="2700" dirty="0">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v"/>
            </a:pPr>
            <a:r>
              <a:rPr lang="tr-TR" sz="2700" dirty="0">
                <a:latin typeface="Times New Roman" panose="02020603050405020304" pitchFamily="18" charset="0"/>
                <a:cs typeface="Times New Roman" panose="02020603050405020304" pitchFamily="18" charset="0"/>
              </a:rPr>
              <a:t>Ancak, yüksek oranda kalorisi bulunan bu içecekler sağlıksız kilo artışındaki en önemli </a:t>
            </a:r>
            <a:r>
              <a:rPr lang="tr-TR" sz="2700" dirty="0">
                <a:latin typeface="Times New Roman" panose="02020603050405020304" pitchFamily="18" charset="0"/>
                <a:cs typeface="Times New Roman" panose="02020603050405020304" pitchFamily="18" charset="0"/>
              </a:rPr>
              <a:t>nedenlerdendir. </a:t>
            </a:r>
            <a:r>
              <a:rPr lang="tr-TR" sz="2700" dirty="0">
                <a:latin typeface="Times New Roman" panose="02020603050405020304" pitchFamily="18" charset="0"/>
                <a:cs typeface="Times New Roman" panose="02020603050405020304" pitchFamily="18" charset="0"/>
              </a:rPr>
              <a:t>Dolayısıyla bu ürünler yerine ayran, süt, şekersiz ev yapımı limonata ve komposto gibi sağlıklı içecekler tercih </a:t>
            </a:r>
            <a:r>
              <a:rPr lang="tr-TR" sz="2700" dirty="0">
                <a:latin typeface="Times New Roman" panose="02020603050405020304" pitchFamily="18" charset="0"/>
                <a:cs typeface="Times New Roman" panose="02020603050405020304" pitchFamily="18" charset="0"/>
              </a:rPr>
              <a:t>edilmek ve   </a:t>
            </a:r>
            <a:r>
              <a:rPr lang="tr-TR" sz="2700" dirty="0">
                <a:latin typeface="Times New Roman" panose="02020603050405020304" pitchFamily="18" charset="0"/>
                <a:cs typeface="Times New Roman" panose="02020603050405020304" pitchFamily="18" charset="0"/>
              </a:rPr>
              <a:t>günde en az 2 litre su içmeye </a:t>
            </a:r>
            <a:r>
              <a:rPr lang="tr-TR" sz="2700" dirty="0">
                <a:latin typeface="Times New Roman" panose="02020603050405020304" pitchFamily="18" charset="0"/>
                <a:cs typeface="Times New Roman" panose="02020603050405020304" pitchFamily="18" charset="0"/>
              </a:rPr>
              <a:t>özen göstermek gerekmektedir. </a:t>
            </a:r>
            <a:endParaRPr lang="tr-TR" sz="2700" dirty="0">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F19EA68E-E886-921A-4A85-19BC5D04D8BA}"/>
              </a:ext>
            </a:extLst>
          </p:cNvPr>
          <p:cNvSpPr txBox="1"/>
          <p:nvPr/>
        </p:nvSpPr>
        <p:spPr>
          <a:xfrm>
            <a:off x="0" y="9556955"/>
            <a:ext cx="899652" cy="507831"/>
          </a:xfrm>
          <a:prstGeom prst="rect">
            <a:avLst/>
          </a:prstGeom>
          <a:noFill/>
        </p:spPr>
        <p:txBody>
          <a:bodyPr wrap="square" rtlCol="0">
            <a:spAutoFit/>
          </a:bodyPr>
          <a:lstStyle/>
          <a:p>
            <a:pPr algn="ctr"/>
            <a:r>
              <a:rPr lang="tr-TR" sz="2700" dirty="0" smtClean="0">
                <a:solidFill>
                  <a:schemeClr val="bg1"/>
                </a:solidFill>
                <a:latin typeface="Times New Roman" panose="02020603050405020304" pitchFamily="18" charset="0"/>
                <a:cs typeface="Times New Roman" panose="02020603050405020304" pitchFamily="18" charset="0"/>
              </a:rPr>
              <a:t>15</a:t>
            </a:r>
            <a:endParaRPr lang="tr-TR" sz="2700" dirty="0">
              <a:solidFill>
                <a:schemeClr val="bg1"/>
              </a:solidFill>
              <a:latin typeface="Times New Roman" panose="02020603050405020304" pitchFamily="18" charset="0"/>
              <a:cs typeface="Times New Roman" panose="02020603050405020304" pitchFamily="18" charset="0"/>
            </a:endParaRPr>
          </a:p>
        </p:txBody>
      </p:sp>
      <p:sp>
        <p:nvSpPr>
          <p:cNvPr id="4" name="Metin kutusu 3">
            <a:extLst>
              <a:ext uri="{FF2B5EF4-FFF2-40B4-BE49-F238E27FC236}">
                <a16:creationId xmlns:a16="http://schemas.microsoft.com/office/drawing/2014/main" id="{5A1887D7-2C6C-7018-86E3-A1C45C0998D6}"/>
              </a:ext>
            </a:extLst>
          </p:cNvPr>
          <p:cNvSpPr txBox="1"/>
          <p:nvPr/>
        </p:nvSpPr>
        <p:spPr>
          <a:xfrm>
            <a:off x="1501943" y="1571618"/>
            <a:ext cx="12072938" cy="923330"/>
          </a:xfrm>
          <a:prstGeom prst="rect">
            <a:avLst/>
          </a:prstGeom>
          <a:noFill/>
        </p:spPr>
        <p:txBody>
          <a:bodyPr wrap="square">
            <a:spAutoFit/>
          </a:bodyPr>
          <a:lstStyle/>
          <a:p>
            <a:r>
              <a:rPr lang="tr-TR" sz="5400" b="1" dirty="0">
                <a:solidFill>
                  <a:srgbClr val="FF9933"/>
                </a:solidFill>
                <a:latin typeface="Times New Roman" panose="02020603050405020304" pitchFamily="18" charset="0"/>
                <a:cs typeface="Times New Roman" panose="02020603050405020304" pitchFamily="18" charset="0"/>
              </a:rPr>
              <a:t>Şekerli İçeceklerden Uzak </a:t>
            </a:r>
            <a:r>
              <a:rPr lang="tr-TR" sz="5400" b="1" dirty="0">
                <a:solidFill>
                  <a:srgbClr val="FF9933"/>
                </a:solidFill>
                <a:latin typeface="Times New Roman" panose="02020603050405020304" pitchFamily="18" charset="0"/>
                <a:cs typeface="Times New Roman" panose="02020603050405020304" pitchFamily="18" charset="0"/>
              </a:rPr>
              <a:t>Durun!</a:t>
            </a:r>
            <a:endParaRPr lang="tr-TR" sz="5400" b="1" dirty="0">
              <a:solidFill>
                <a:srgbClr val="FF9933"/>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0103" y="3118981"/>
            <a:ext cx="5851350" cy="579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544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3944600" y="2628900"/>
            <a:ext cx="2743200" cy="5668849"/>
          </a:xfrm>
          <a:custGeom>
            <a:avLst/>
            <a:gdLst/>
            <a:ahLst/>
            <a:cxnLst/>
            <a:rect l="l" t="t" r="r" b="b"/>
            <a:pathLst>
              <a:path w="2036826" h="5486400">
                <a:moveTo>
                  <a:pt x="0" y="0"/>
                </a:moveTo>
                <a:lnTo>
                  <a:pt x="2036826" y="0"/>
                </a:lnTo>
                <a:lnTo>
                  <a:pt x="2036826" y="5486400"/>
                </a:lnTo>
                <a:lnTo>
                  <a:pt x="0" y="5486400"/>
                </a:lnTo>
                <a:lnTo>
                  <a:pt x="0" y="0"/>
                </a:lnTo>
                <a:close/>
              </a:path>
            </a:pathLst>
          </a:custGeom>
          <a:blipFill>
            <a:blip r:embed="rId2"/>
            <a:stretch>
              <a:fillRect/>
            </a:stretch>
          </a:blipFill>
        </p:spPr>
        <p:txBody>
          <a:bodyPr/>
          <a:lstStyle/>
          <a:p>
            <a:endParaRPr lang="tr-TR">
              <a:latin typeface="Times New Roman" panose="02020603050405020304" pitchFamily="18" charset="0"/>
              <a:cs typeface="Times New Roman" panose="02020603050405020304" pitchFamily="18" charset="0"/>
            </a:endParaRPr>
          </a:p>
        </p:txBody>
      </p:sp>
      <p:sp>
        <p:nvSpPr>
          <p:cNvPr id="4" name="TextBox 4"/>
          <p:cNvSpPr txBox="1"/>
          <p:nvPr/>
        </p:nvSpPr>
        <p:spPr>
          <a:xfrm>
            <a:off x="91440" y="9516949"/>
            <a:ext cx="716772" cy="410369"/>
          </a:xfrm>
          <a:prstGeom prst="rect">
            <a:avLst/>
          </a:prstGeom>
        </p:spPr>
        <p:txBody>
          <a:bodyPr lIns="0" tIns="0" rIns="0" bIns="0" rtlCol="0" anchor="t">
            <a:spAutoFit/>
          </a:bodyPr>
          <a:lstStyle/>
          <a:p>
            <a:pPr algn="ctr">
              <a:lnSpc>
                <a:spcPts val="3240"/>
              </a:lnSpc>
            </a:pPr>
            <a:r>
              <a:rPr lang="tr-TR" sz="2700" spc="-12" dirty="0" smtClean="0">
                <a:solidFill>
                  <a:srgbClr val="FFFFFF"/>
                </a:solidFill>
                <a:latin typeface="Times New Roman" panose="02020603050405020304" pitchFamily="18" charset="0"/>
                <a:ea typeface="Evolventa"/>
                <a:cs typeface="Times New Roman" panose="02020603050405020304" pitchFamily="18" charset="0"/>
                <a:sym typeface="Evolventa"/>
              </a:rPr>
              <a:t>16</a:t>
            </a:r>
            <a:endParaRPr lang="en-US" sz="2700" spc="-12" dirty="0">
              <a:solidFill>
                <a:srgbClr val="FFFFFF"/>
              </a:solidFill>
              <a:latin typeface="Times New Roman" panose="02020603050405020304" pitchFamily="18" charset="0"/>
              <a:ea typeface="Evolventa"/>
              <a:cs typeface="Times New Roman" panose="02020603050405020304" pitchFamily="18" charset="0"/>
              <a:sym typeface="Evolventa"/>
            </a:endParaRPr>
          </a:p>
        </p:txBody>
      </p:sp>
      <p:sp>
        <p:nvSpPr>
          <p:cNvPr id="2" name="TextBox 8"/>
          <p:cNvSpPr txBox="1"/>
          <p:nvPr/>
        </p:nvSpPr>
        <p:spPr>
          <a:xfrm>
            <a:off x="3048000" y="2247900"/>
            <a:ext cx="11898806" cy="957358"/>
          </a:xfrm>
          <a:prstGeom prst="rect">
            <a:avLst/>
          </a:prstGeom>
        </p:spPr>
        <p:txBody>
          <a:bodyPr lIns="50800" tIns="50800" rIns="50800" bIns="50800" rtlCol="0" anchor="ctr"/>
          <a:lstStyle/>
          <a:p>
            <a:pPr>
              <a:lnSpc>
                <a:spcPts val="5040"/>
              </a:lnSpc>
            </a:pPr>
            <a:r>
              <a:rPr lang="tr-TR" sz="3600" b="1" dirty="0" smtClean="0">
                <a:solidFill>
                  <a:schemeClr val="accent6">
                    <a:lumMod val="75000"/>
                  </a:schemeClr>
                </a:solidFill>
                <a:latin typeface="Times New Roman" panose="02020603050405020304" pitchFamily="18" charset="0"/>
                <a:cs typeface="Times New Roman" panose="02020603050405020304" pitchFamily="18" charset="0"/>
                <a:sym typeface="Times New Roman"/>
              </a:rPr>
              <a:t>Ergenlik Döneminde Fiziksel Aktivitenin Önemi</a:t>
            </a:r>
            <a:endParaRPr lang="en-US" sz="3600" b="1" dirty="0">
              <a:solidFill>
                <a:schemeClr val="accent6">
                  <a:lumMod val="75000"/>
                </a:schemeClr>
              </a:solidFill>
              <a:latin typeface="Times New Roman" panose="02020603050405020304" pitchFamily="18" charset="0"/>
              <a:cs typeface="Times New Roman" panose="02020603050405020304" pitchFamily="18" charset="0"/>
              <a:sym typeface="Times New Roman"/>
            </a:endParaRPr>
          </a:p>
        </p:txBody>
      </p:sp>
      <p:sp>
        <p:nvSpPr>
          <p:cNvPr id="6" name="Metin kutusu 5"/>
          <p:cNvSpPr txBox="1"/>
          <p:nvPr/>
        </p:nvSpPr>
        <p:spPr>
          <a:xfrm>
            <a:off x="3048000" y="3390900"/>
            <a:ext cx="10210800" cy="2308324"/>
          </a:xfrm>
          <a:prstGeom prst="rect">
            <a:avLst/>
          </a:prstGeom>
          <a:noFill/>
        </p:spPr>
        <p:txBody>
          <a:bodyPr wrap="square" rtlCol="0">
            <a:spAutoFit/>
          </a:bodyPr>
          <a:lstStyle/>
          <a:p>
            <a:r>
              <a:rPr lang="tr-TR" sz="2400" dirty="0" smtClean="0">
                <a:latin typeface="Times New Roman" panose="02020603050405020304" pitchFamily="18" charset="0"/>
                <a:cs typeface="Times New Roman" panose="02020603050405020304" pitchFamily="18" charset="0"/>
              </a:rPr>
              <a:t>Ergenlik </a:t>
            </a:r>
            <a:r>
              <a:rPr lang="tr-TR" sz="2400" dirty="0">
                <a:latin typeface="Times New Roman" panose="02020603050405020304" pitchFamily="18" charset="0"/>
                <a:cs typeface="Times New Roman" panose="02020603050405020304" pitchFamily="18" charset="0"/>
              </a:rPr>
              <a:t>dönemi, bireylerin önemli değişimler yaşadığı bir süreçtir </a:t>
            </a:r>
            <a:r>
              <a:rPr lang="tr-TR" sz="2400" dirty="0" smtClean="0">
                <a:latin typeface="Times New Roman" panose="02020603050405020304" pitchFamily="18" charset="0"/>
                <a:cs typeface="Times New Roman" panose="02020603050405020304" pitchFamily="18" charset="0"/>
              </a:rPr>
              <a:t>ve bu dönemde </a:t>
            </a:r>
            <a:r>
              <a:rPr lang="tr-TR" sz="2400" dirty="0">
                <a:latin typeface="Times New Roman" panose="02020603050405020304" pitchFamily="18" charset="0"/>
                <a:cs typeface="Times New Roman" panose="02020603050405020304" pitchFamily="18" charset="0"/>
              </a:rPr>
              <a:t>sağlıklı yaşam tarzlarının benimsenmesi, gençlerin sağlığı için kritik öneme sahiptir. Fiziksel aktivite, ergen sağlığı üzerinde olumlu etkiler yaratarak enerji harcamasını artırır, kas ve iskelet sistemini güçlendirir, kalp-damar sağlığını destekler ve </a:t>
            </a:r>
            <a:r>
              <a:rPr lang="tr-TR" sz="2400" dirty="0" smtClean="0">
                <a:latin typeface="Times New Roman" panose="02020603050405020304" pitchFamily="18" charset="0"/>
                <a:cs typeface="Times New Roman" panose="02020603050405020304" pitchFamily="18" charset="0"/>
              </a:rPr>
              <a:t>obezite </a:t>
            </a:r>
            <a:r>
              <a:rPr lang="tr-TR" sz="2400" dirty="0">
                <a:latin typeface="Times New Roman" panose="02020603050405020304" pitchFamily="18" charset="0"/>
                <a:cs typeface="Times New Roman" panose="02020603050405020304" pitchFamily="18" charset="0"/>
              </a:rPr>
              <a:t>riskini azaltır. Düzenli fiziksel aktivite, gençlerin enerji seviyelerini yükselterek yaşam kalitelerini iyileştirir.</a:t>
            </a:r>
          </a:p>
        </p:txBody>
      </p:sp>
    </p:spTree>
    <p:extLst>
      <p:ext uri="{BB962C8B-B14F-4D97-AF65-F5344CB8AC3E}">
        <p14:creationId xmlns:p14="http://schemas.microsoft.com/office/powerpoint/2010/main" val="2837995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206689" y="2857500"/>
            <a:ext cx="9067800" cy="553998"/>
          </a:xfrm>
          <a:prstGeom prst="rect">
            <a:avLst/>
          </a:prstGeom>
        </p:spPr>
        <p:txBody>
          <a:bodyPr wrap="square" lIns="0" tIns="0" rIns="0" bIns="0" rtlCol="0" anchor="t">
            <a:spAutoFit/>
          </a:bodyPr>
          <a:lstStyle/>
          <a:p>
            <a:pPr algn="just">
              <a:lnSpc>
                <a:spcPct val="150000"/>
              </a:lnSpc>
            </a:pPr>
            <a:r>
              <a:rPr lang="tr-TR" sz="2400" dirty="0">
                <a:latin typeface="Times New Roman" panose="02020603050405020304" pitchFamily="18" charset="0"/>
                <a:cs typeface="Times New Roman" panose="02020603050405020304" pitchFamily="18" charset="0"/>
                <a:sym typeface="Times New Roman Bold"/>
              </a:rPr>
              <a:t>	</a:t>
            </a:r>
            <a:endParaRPr lang="en-US" sz="2400" dirty="0">
              <a:latin typeface="Times New Roman" panose="02020603050405020304" pitchFamily="18" charset="0"/>
              <a:cs typeface="Times New Roman" panose="02020603050405020304" pitchFamily="18" charset="0"/>
              <a:sym typeface="Times New Roman"/>
            </a:endParaRPr>
          </a:p>
        </p:txBody>
      </p:sp>
      <p:sp>
        <p:nvSpPr>
          <p:cNvPr id="4" name="Freeform 4"/>
          <p:cNvSpPr/>
          <p:nvPr/>
        </p:nvSpPr>
        <p:spPr>
          <a:xfrm>
            <a:off x="11430000" y="2970652"/>
            <a:ext cx="5677875" cy="5386885"/>
          </a:xfrm>
          <a:custGeom>
            <a:avLst/>
            <a:gdLst/>
            <a:ahLst/>
            <a:cxnLst/>
            <a:rect l="l" t="t" r="r" b="b"/>
            <a:pathLst>
              <a:path w="3051931" h="2895520">
                <a:moveTo>
                  <a:pt x="0" y="0"/>
                </a:moveTo>
                <a:lnTo>
                  <a:pt x="3051931" y="0"/>
                </a:lnTo>
                <a:lnTo>
                  <a:pt x="3051931" y="2895519"/>
                </a:lnTo>
                <a:lnTo>
                  <a:pt x="0" y="289551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tr-TR">
              <a:latin typeface="Times New Roman" panose="02020603050405020304" pitchFamily="18" charset="0"/>
              <a:cs typeface="Times New Roman" panose="02020603050405020304" pitchFamily="18" charset="0"/>
            </a:endParaRPr>
          </a:p>
        </p:txBody>
      </p:sp>
      <p:sp>
        <p:nvSpPr>
          <p:cNvPr id="5" name="TextBox 5"/>
          <p:cNvSpPr txBox="1"/>
          <p:nvPr/>
        </p:nvSpPr>
        <p:spPr>
          <a:xfrm>
            <a:off x="91440" y="9516949"/>
            <a:ext cx="716772" cy="410369"/>
          </a:xfrm>
          <a:prstGeom prst="rect">
            <a:avLst/>
          </a:prstGeom>
        </p:spPr>
        <p:txBody>
          <a:bodyPr lIns="0" tIns="0" rIns="0" bIns="0" rtlCol="0" anchor="t">
            <a:spAutoFit/>
          </a:bodyPr>
          <a:lstStyle/>
          <a:p>
            <a:pPr algn="ctr">
              <a:lnSpc>
                <a:spcPts val="3240"/>
              </a:lnSpc>
            </a:pPr>
            <a:r>
              <a:rPr lang="tr-TR" sz="2700" spc="-12" dirty="0" smtClean="0">
                <a:solidFill>
                  <a:srgbClr val="FFFFFF"/>
                </a:solidFill>
                <a:latin typeface="Times New Roman" panose="02020603050405020304" pitchFamily="18" charset="0"/>
                <a:ea typeface="Evolventa"/>
                <a:cs typeface="Times New Roman" panose="02020603050405020304" pitchFamily="18" charset="0"/>
                <a:sym typeface="Evolventa"/>
              </a:rPr>
              <a:t>17</a:t>
            </a:r>
            <a:endParaRPr lang="en-US" sz="2700" spc="-12" dirty="0">
              <a:solidFill>
                <a:srgbClr val="FFFFFF"/>
              </a:solidFill>
              <a:latin typeface="Times New Roman" panose="02020603050405020304" pitchFamily="18" charset="0"/>
              <a:ea typeface="Evolventa"/>
              <a:cs typeface="Times New Roman" panose="02020603050405020304" pitchFamily="18" charset="0"/>
              <a:sym typeface="Evolventa"/>
            </a:endParaRPr>
          </a:p>
        </p:txBody>
      </p:sp>
      <p:sp>
        <p:nvSpPr>
          <p:cNvPr id="8" name="TextBox 8"/>
          <p:cNvSpPr txBox="1"/>
          <p:nvPr/>
        </p:nvSpPr>
        <p:spPr>
          <a:xfrm>
            <a:off x="1600200" y="1714500"/>
            <a:ext cx="6032168" cy="957358"/>
          </a:xfrm>
          <a:prstGeom prst="rect">
            <a:avLst/>
          </a:prstGeom>
        </p:spPr>
        <p:txBody>
          <a:bodyPr lIns="50800" tIns="50800" rIns="50800" bIns="50800" rtlCol="0" anchor="ctr"/>
          <a:lstStyle/>
          <a:p>
            <a:pPr>
              <a:lnSpc>
                <a:spcPts val="5040"/>
              </a:lnSpc>
            </a:pPr>
            <a:r>
              <a:rPr lang="tr-TR" sz="3600" b="1" dirty="0" smtClean="0">
                <a:solidFill>
                  <a:schemeClr val="accent6">
                    <a:lumMod val="75000"/>
                  </a:schemeClr>
                </a:solidFill>
                <a:latin typeface="Times New Roman" panose="02020603050405020304" pitchFamily="18" charset="0"/>
                <a:cs typeface="Times New Roman" panose="02020603050405020304" pitchFamily="18" charset="0"/>
                <a:sym typeface="Times New Roman"/>
              </a:rPr>
              <a:t>Fiziksel Aktivitenin Önemi</a:t>
            </a:r>
            <a:endParaRPr lang="en-US" sz="3600" b="1" dirty="0">
              <a:solidFill>
                <a:schemeClr val="accent6">
                  <a:lumMod val="75000"/>
                </a:schemeClr>
              </a:solidFill>
              <a:latin typeface="Times New Roman" panose="02020603050405020304" pitchFamily="18" charset="0"/>
              <a:cs typeface="Times New Roman" panose="02020603050405020304" pitchFamily="18" charset="0"/>
              <a:sym typeface="Times New Roman"/>
            </a:endParaRPr>
          </a:p>
        </p:txBody>
      </p:sp>
      <p:sp>
        <p:nvSpPr>
          <p:cNvPr id="2" name="Metin kutusu 1"/>
          <p:cNvSpPr txBox="1"/>
          <p:nvPr/>
        </p:nvSpPr>
        <p:spPr>
          <a:xfrm>
            <a:off x="1371600" y="3771900"/>
            <a:ext cx="9372600" cy="2800767"/>
          </a:xfrm>
          <a:prstGeom prst="rect">
            <a:avLst/>
          </a:prstGeom>
          <a:noFill/>
        </p:spPr>
        <p:txBody>
          <a:bodyPr wrap="square" rtlCol="0">
            <a:spAutoFit/>
          </a:bodyPr>
          <a:lstStyle/>
          <a:p>
            <a:r>
              <a:rPr lang="tr-TR" sz="2200" b="1" dirty="0">
                <a:latin typeface="Times New Roman" panose="02020603050405020304" pitchFamily="18" charset="0"/>
                <a:cs typeface="Times New Roman" panose="02020603050405020304" pitchFamily="18" charset="0"/>
              </a:rPr>
              <a:t>Kalp ve Damar Sağlığı: </a:t>
            </a:r>
            <a:r>
              <a:rPr lang="tr-TR" sz="2200" dirty="0">
                <a:latin typeface="Times New Roman" panose="02020603050405020304" pitchFamily="18" charset="0"/>
                <a:cs typeface="Times New Roman" panose="02020603050405020304" pitchFamily="18" charset="0"/>
              </a:rPr>
              <a:t>Düzenli fiziksel aktivite, kalp atış hızını artırarak kalp kasını güçlendirir. Kalp hastalıkları ve hipertansiyon riskini önemli ölçüde azaltır.</a:t>
            </a:r>
          </a:p>
          <a:p>
            <a:r>
              <a:rPr lang="tr-TR" sz="2200" b="1" dirty="0" smtClean="0">
                <a:latin typeface="Times New Roman" panose="02020603050405020304" pitchFamily="18" charset="0"/>
                <a:cs typeface="Times New Roman" panose="02020603050405020304" pitchFamily="18" charset="0"/>
              </a:rPr>
              <a:t>Kas </a:t>
            </a:r>
            <a:r>
              <a:rPr lang="tr-TR" sz="2200" b="1" dirty="0">
                <a:latin typeface="Times New Roman" panose="02020603050405020304" pitchFamily="18" charset="0"/>
                <a:cs typeface="Times New Roman" panose="02020603050405020304" pitchFamily="18" charset="0"/>
              </a:rPr>
              <a:t>ve Kemik Gelişimi: </a:t>
            </a:r>
            <a:r>
              <a:rPr lang="tr-TR" sz="2200" dirty="0">
                <a:latin typeface="Times New Roman" panose="02020603050405020304" pitchFamily="18" charset="0"/>
                <a:cs typeface="Times New Roman" panose="02020603050405020304" pitchFamily="18" charset="0"/>
              </a:rPr>
              <a:t>Özellikle ergenlik döneminde, büyüme ve gelişim için kritik olan kalsiyum alımı ve ağırlık taşıyan aktiviteler kemik yoğunluğunu artırır. Bu süreç, ileriki yaşlarda osteoporoz riskini azaltır.</a:t>
            </a:r>
          </a:p>
          <a:p>
            <a:r>
              <a:rPr lang="tr-TR" sz="2200" b="1" dirty="0" smtClean="0">
                <a:latin typeface="Times New Roman" panose="02020603050405020304" pitchFamily="18" charset="0"/>
                <a:cs typeface="Times New Roman" panose="02020603050405020304" pitchFamily="18" charset="0"/>
              </a:rPr>
              <a:t>Obezite  </a:t>
            </a:r>
            <a:r>
              <a:rPr lang="tr-TR" sz="2200" b="1" dirty="0">
                <a:latin typeface="Times New Roman" panose="02020603050405020304" pitchFamily="18" charset="0"/>
                <a:cs typeface="Times New Roman" panose="02020603050405020304" pitchFamily="18" charset="0"/>
              </a:rPr>
              <a:t>ile Mücadele</a:t>
            </a:r>
            <a:r>
              <a:rPr lang="tr-TR" sz="2200" dirty="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Obezite, </a:t>
            </a:r>
            <a:r>
              <a:rPr lang="tr-TR" sz="2200" dirty="0">
                <a:latin typeface="Times New Roman" panose="02020603050405020304" pitchFamily="18" charset="0"/>
                <a:cs typeface="Times New Roman" panose="02020603050405020304" pitchFamily="18" charset="0"/>
              </a:rPr>
              <a:t>ergenler arasında yaygın bir sorun haline gelmiştir. Fiziksel aktivite, kalori </a:t>
            </a:r>
            <a:r>
              <a:rPr lang="tr-TR" sz="2200" dirty="0" smtClean="0">
                <a:latin typeface="Times New Roman" panose="02020603050405020304" pitchFamily="18" charset="0"/>
                <a:cs typeface="Times New Roman" panose="02020603050405020304" pitchFamily="18" charset="0"/>
              </a:rPr>
              <a:t>yakımını </a:t>
            </a:r>
            <a:r>
              <a:rPr lang="tr-TR" sz="2200" dirty="0">
                <a:latin typeface="Times New Roman" panose="02020603050405020304" pitchFamily="18" charset="0"/>
                <a:cs typeface="Times New Roman" panose="02020603050405020304" pitchFamily="18" charset="0"/>
              </a:rPr>
              <a:t>artırarak sağlıklı bir kilo kontrolü sağlar. Ayrıca, sağlıklı beslenme ile birleştiğinde, vücut yağ oranını dengede tutar.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039600" y="2557988"/>
            <a:ext cx="5105400" cy="5404912"/>
          </a:xfrm>
          <a:custGeom>
            <a:avLst/>
            <a:gdLst/>
            <a:ahLst/>
            <a:cxnLst/>
            <a:rect l="l" t="t" r="r" b="b"/>
            <a:pathLst>
              <a:path w="3044520" h="3291373">
                <a:moveTo>
                  <a:pt x="0" y="0"/>
                </a:moveTo>
                <a:lnTo>
                  <a:pt x="3044520" y="0"/>
                </a:lnTo>
                <a:lnTo>
                  <a:pt x="3044520" y="3291373"/>
                </a:lnTo>
                <a:lnTo>
                  <a:pt x="0" y="3291373"/>
                </a:lnTo>
                <a:lnTo>
                  <a:pt x="0" y="0"/>
                </a:lnTo>
                <a:close/>
              </a:path>
            </a:pathLst>
          </a:custGeom>
          <a:blipFill>
            <a:blip r:embed="rId2"/>
            <a:stretch>
              <a:fillRect/>
            </a:stretch>
          </a:blipFill>
        </p:spPr>
        <p:txBody>
          <a:bodyPr/>
          <a:lstStyle/>
          <a:p>
            <a:endParaRPr lang="tr-TR">
              <a:latin typeface="Times New Roman" panose="02020603050405020304" pitchFamily="18" charset="0"/>
              <a:cs typeface="Times New Roman" panose="02020603050405020304" pitchFamily="18" charset="0"/>
            </a:endParaRPr>
          </a:p>
        </p:txBody>
      </p:sp>
      <p:sp>
        <p:nvSpPr>
          <p:cNvPr id="3" name="TextBox 3"/>
          <p:cNvSpPr txBox="1"/>
          <p:nvPr/>
        </p:nvSpPr>
        <p:spPr>
          <a:xfrm>
            <a:off x="808212" y="2372236"/>
            <a:ext cx="10545588" cy="553998"/>
          </a:xfrm>
          <a:prstGeom prst="rect">
            <a:avLst/>
          </a:prstGeom>
        </p:spPr>
        <p:txBody>
          <a:bodyPr wrap="square" lIns="0" tIns="0" rIns="0" bIns="0" rtlCol="0" anchor="t">
            <a:spAutoFit/>
          </a:bodyPr>
          <a:lstStyle/>
          <a:p>
            <a:pPr>
              <a:lnSpc>
                <a:spcPct val="150000"/>
              </a:lnSpc>
            </a:pPr>
            <a:r>
              <a:rPr lang="tr-TR" sz="2400" dirty="0">
                <a:latin typeface="Times New Roman" panose="02020603050405020304" pitchFamily="18" charset="0"/>
                <a:cs typeface="Times New Roman" panose="02020603050405020304" pitchFamily="18" charset="0"/>
                <a:sym typeface="Times New Roman Bold"/>
              </a:rPr>
              <a:t>	</a:t>
            </a:r>
            <a:endParaRPr lang="en-US" sz="2400" dirty="0">
              <a:latin typeface="Times New Roman" panose="02020603050405020304" pitchFamily="18" charset="0"/>
              <a:cs typeface="Times New Roman" panose="02020603050405020304" pitchFamily="18" charset="0"/>
              <a:sym typeface="Times New Roman"/>
            </a:endParaRPr>
          </a:p>
        </p:txBody>
      </p:sp>
      <p:sp>
        <p:nvSpPr>
          <p:cNvPr id="4" name="TextBox 4"/>
          <p:cNvSpPr txBox="1"/>
          <p:nvPr/>
        </p:nvSpPr>
        <p:spPr>
          <a:xfrm>
            <a:off x="91440" y="9516949"/>
            <a:ext cx="716772" cy="410369"/>
          </a:xfrm>
          <a:prstGeom prst="rect">
            <a:avLst/>
          </a:prstGeom>
        </p:spPr>
        <p:txBody>
          <a:bodyPr lIns="0" tIns="0" rIns="0" bIns="0" rtlCol="0" anchor="t">
            <a:spAutoFit/>
          </a:bodyPr>
          <a:lstStyle/>
          <a:p>
            <a:pPr algn="ctr">
              <a:lnSpc>
                <a:spcPts val="3240"/>
              </a:lnSpc>
            </a:pPr>
            <a:r>
              <a:rPr lang="tr-TR" sz="2700" spc="-12" dirty="0" smtClean="0">
                <a:solidFill>
                  <a:srgbClr val="FFFFFF"/>
                </a:solidFill>
                <a:latin typeface="Times New Roman" panose="02020603050405020304" pitchFamily="18" charset="0"/>
                <a:ea typeface="Evolventa"/>
                <a:cs typeface="Times New Roman" panose="02020603050405020304" pitchFamily="18" charset="0"/>
                <a:sym typeface="Evolventa"/>
              </a:rPr>
              <a:t>18</a:t>
            </a:r>
            <a:endParaRPr lang="en-US" sz="2700" spc="-12" dirty="0">
              <a:solidFill>
                <a:srgbClr val="FFFFFF"/>
              </a:solidFill>
              <a:latin typeface="Times New Roman" panose="02020603050405020304" pitchFamily="18" charset="0"/>
              <a:ea typeface="Evolventa"/>
              <a:cs typeface="Times New Roman" panose="02020603050405020304" pitchFamily="18" charset="0"/>
              <a:sym typeface="Evolventa"/>
            </a:endParaRPr>
          </a:p>
        </p:txBody>
      </p:sp>
      <p:sp>
        <p:nvSpPr>
          <p:cNvPr id="7" name="TextBox 7"/>
          <p:cNvSpPr txBox="1"/>
          <p:nvPr/>
        </p:nvSpPr>
        <p:spPr>
          <a:xfrm>
            <a:off x="685800" y="1485900"/>
            <a:ext cx="8823912" cy="957358"/>
          </a:xfrm>
          <a:prstGeom prst="rect">
            <a:avLst/>
          </a:prstGeom>
        </p:spPr>
        <p:txBody>
          <a:bodyPr lIns="50800" tIns="50800" rIns="50800" bIns="50800" rtlCol="0" anchor="ctr"/>
          <a:lstStyle/>
          <a:p>
            <a:pPr>
              <a:lnSpc>
                <a:spcPts val="5040"/>
              </a:lnSpc>
            </a:pPr>
            <a:r>
              <a:rPr lang="tr-TR" sz="3600" b="1" dirty="0" smtClean="0">
                <a:solidFill>
                  <a:schemeClr val="accent6">
                    <a:lumMod val="75000"/>
                  </a:schemeClr>
                </a:solidFill>
                <a:latin typeface="Times New Roman" panose="02020603050405020304" pitchFamily="18" charset="0"/>
                <a:cs typeface="Times New Roman" panose="02020603050405020304" pitchFamily="18" charset="0"/>
                <a:sym typeface="Times New Roman"/>
              </a:rPr>
              <a:t>Fiziksel Aktivitenin Faydaları</a:t>
            </a:r>
            <a:endParaRPr lang="en-US" sz="3600" b="1" dirty="0">
              <a:solidFill>
                <a:schemeClr val="accent6">
                  <a:lumMod val="75000"/>
                </a:schemeClr>
              </a:solidFill>
              <a:latin typeface="Times New Roman" panose="02020603050405020304" pitchFamily="18" charset="0"/>
              <a:cs typeface="Times New Roman" panose="02020603050405020304" pitchFamily="18" charset="0"/>
              <a:sym typeface="Times New Roman"/>
            </a:endParaRPr>
          </a:p>
        </p:txBody>
      </p:sp>
      <p:sp>
        <p:nvSpPr>
          <p:cNvPr id="5" name="Metin kutusu 4"/>
          <p:cNvSpPr txBox="1"/>
          <p:nvPr/>
        </p:nvSpPr>
        <p:spPr>
          <a:xfrm>
            <a:off x="685800" y="3009900"/>
            <a:ext cx="10134600" cy="3816429"/>
          </a:xfrm>
          <a:prstGeom prst="rect">
            <a:avLst/>
          </a:prstGeom>
          <a:noFill/>
        </p:spPr>
        <p:txBody>
          <a:bodyPr wrap="square" rtlCol="0">
            <a:spAutoFit/>
          </a:bodyPr>
          <a:lstStyle/>
          <a:p>
            <a:r>
              <a:rPr lang="tr-TR" sz="2200" b="1" dirty="0">
                <a:latin typeface="Times New Roman" panose="02020603050405020304" pitchFamily="18" charset="0"/>
                <a:cs typeface="Times New Roman" panose="02020603050405020304" pitchFamily="18" charset="0"/>
              </a:rPr>
              <a:t>Duygusal ve Mental Sağlık</a:t>
            </a:r>
            <a:r>
              <a:rPr lang="tr-TR" sz="2200" dirty="0">
                <a:latin typeface="Times New Roman" panose="02020603050405020304" pitchFamily="18" charset="0"/>
                <a:cs typeface="Times New Roman" panose="02020603050405020304" pitchFamily="18" charset="0"/>
              </a:rPr>
              <a:t>: Fiziksel aktivite, endorfin salınımını artırarak ruh halini iyileştirir, stres ve kaygıyı azaltır, ayrıca genel duygusal ve mental sağlığı destekler.</a:t>
            </a:r>
          </a:p>
          <a:p>
            <a:r>
              <a:rPr lang="tr-TR" sz="2200" dirty="0">
                <a:latin typeface="Times New Roman" panose="02020603050405020304" pitchFamily="18" charset="0"/>
                <a:cs typeface="Times New Roman" panose="02020603050405020304" pitchFamily="18" charset="0"/>
              </a:rPr>
              <a:t>	</a:t>
            </a:r>
            <a:r>
              <a:rPr lang="tr-TR" sz="2200" b="1" dirty="0">
                <a:latin typeface="Times New Roman" panose="02020603050405020304" pitchFamily="18" charset="0"/>
                <a:cs typeface="Times New Roman" panose="02020603050405020304" pitchFamily="18" charset="0"/>
              </a:rPr>
              <a:t>Stres Azaltma: </a:t>
            </a:r>
            <a:r>
              <a:rPr lang="tr-TR" sz="2200" dirty="0">
                <a:latin typeface="Times New Roman" panose="02020603050405020304" pitchFamily="18" charset="0"/>
                <a:cs typeface="Times New Roman" panose="02020603050405020304" pitchFamily="18" charset="0"/>
              </a:rPr>
              <a:t>Egzersiz, vücudun stres hormonlarını (kortizol gibi) azaltmasına yardımcı olur. Düzenli egzersiz yapan ergenler, stresle başa çıkma konusunda daha başarılıdır.</a:t>
            </a:r>
          </a:p>
          <a:p>
            <a:r>
              <a:rPr lang="tr-TR" sz="2200" dirty="0">
                <a:latin typeface="Times New Roman" panose="02020603050405020304" pitchFamily="18" charset="0"/>
                <a:cs typeface="Times New Roman" panose="02020603050405020304" pitchFamily="18" charset="0"/>
              </a:rPr>
              <a:t>	</a:t>
            </a:r>
            <a:r>
              <a:rPr lang="tr-TR" sz="2200" b="1" dirty="0">
                <a:latin typeface="Times New Roman" panose="02020603050405020304" pitchFamily="18" charset="0"/>
                <a:cs typeface="Times New Roman" panose="02020603050405020304" pitchFamily="18" charset="0"/>
              </a:rPr>
              <a:t>Kaygı ve Depresyon</a:t>
            </a:r>
            <a:r>
              <a:rPr lang="tr-TR" sz="2200" dirty="0">
                <a:latin typeface="Times New Roman" panose="02020603050405020304" pitchFamily="18" charset="0"/>
                <a:cs typeface="Times New Roman" panose="02020603050405020304" pitchFamily="18" charset="0"/>
              </a:rPr>
              <a:t>: Araştırmalar, fiziksel aktivitenin kaygı ve depresyon belirtilerini önemli ölçüde azaltabileceğini göstermektedir. Egzersiz, beyinde serotonin ve dopamin gibi mutluluk hormonlarının salınımını artırarak ruh halini iyileştirir.</a:t>
            </a:r>
          </a:p>
          <a:p>
            <a:r>
              <a:rPr lang="tr-TR" sz="2200" dirty="0">
                <a:latin typeface="Times New Roman" panose="02020603050405020304" pitchFamily="18" charset="0"/>
                <a:cs typeface="Times New Roman" panose="02020603050405020304" pitchFamily="18" charset="0"/>
              </a:rPr>
              <a:t>	</a:t>
            </a:r>
            <a:r>
              <a:rPr lang="tr-TR" sz="2200" b="1" dirty="0">
                <a:latin typeface="Times New Roman" panose="02020603050405020304" pitchFamily="18" charset="0"/>
                <a:cs typeface="Times New Roman" panose="02020603050405020304" pitchFamily="18" charset="0"/>
              </a:rPr>
              <a:t>Özgüven Gelişimi</a:t>
            </a:r>
            <a:r>
              <a:rPr lang="tr-TR" sz="2200" dirty="0">
                <a:latin typeface="Times New Roman" panose="02020603050405020304" pitchFamily="18" charset="0"/>
                <a:cs typeface="Times New Roman" panose="02020603050405020304" pitchFamily="18" charset="0"/>
              </a:rPr>
              <a:t>: Fiziksel aktivite, beden imajını ve özgüveni artırır. Ergenler, fiziksel başarılar elde ettiklerinde kendilerine olan güvenlerini artırır. Özellikle spor, gençlerin başarma hissini güçlendirir.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1506200" y="3629891"/>
            <a:ext cx="6469776" cy="3267076"/>
          </a:xfrm>
          <a:custGeom>
            <a:avLst/>
            <a:gdLst/>
            <a:ahLst/>
            <a:cxnLst/>
            <a:rect l="l" t="t" r="r" b="b"/>
            <a:pathLst>
              <a:path w="6903284" h="3762290">
                <a:moveTo>
                  <a:pt x="0" y="0"/>
                </a:moveTo>
                <a:lnTo>
                  <a:pt x="6903284" y="0"/>
                </a:lnTo>
                <a:lnTo>
                  <a:pt x="6903284" y="3762290"/>
                </a:lnTo>
                <a:lnTo>
                  <a:pt x="0" y="37622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tr-TR">
              <a:latin typeface="Times New Roman" panose="02020603050405020304" pitchFamily="18" charset="0"/>
              <a:cs typeface="Times New Roman" panose="02020603050405020304" pitchFamily="18" charset="0"/>
            </a:endParaRPr>
          </a:p>
        </p:txBody>
      </p:sp>
      <p:sp>
        <p:nvSpPr>
          <p:cNvPr id="4" name="TextBox 4"/>
          <p:cNvSpPr txBox="1"/>
          <p:nvPr/>
        </p:nvSpPr>
        <p:spPr>
          <a:xfrm>
            <a:off x="91440" y="9516949"/>
            <a:ext cx="716772" cy="410369"/>
          </a:xfrm>
          <a:prstGeom prst="rect">
            <a:avLst/>
          </a:prstGeom>
        </p:spPr>
        <p:txBody>
          <a:bodyPr lIns="0" tIns="0" rIns="0" bIns="0" rtlCol="0" anchor="t">
            <a:spAutoFit/>
          </a:bodyPr>
          <a:lstStyle/>
          <a:p>
            <a:pPr algn="ctr">
              <a:lnSpc>
                <a:spcPts val="3240"/>
              </a:lnSpc>
            </a:pPr>
            <a:r>
              <a:rPr lang="tr-TR" sz="2700" spc="-12" dirty="0" smtClean="0">
                <a:solidFill>
                  <a:srgbClr val="FFFFFF"/>
                </a:solidFill>
                <a:latin typeface="Times New Roman" panose="02020603050405020304" pitchFamily="18" charset="0"/>
                <a:ea typeface="Evolventa"/>
                <a:cs typeface="Times New Roman" panose="02020603050405020304" pitchFamily="18" charset="0"/>
                <a:sym typeface="Evolventa"/>
              </a:rPr>
              <a:t>19</a:t>
            </a:r>
            <a:endParaRPr lang="en-US" sz="2700" spc="-12" dirty="0">
              <a:solidFill>
                <a:srgbClr val="FFFFFF"/>
              </a:solidFill>
              <a:latin typeface="Times New Roman" panose="02020603050405020304" pitchFamily="18" charset="0"/>
              <a:ea typeface="Evolventa"/>
              <a:cs typeface="Times New Roman" panose="02020603050405020304" pitchFamily="18" charset="0"/>
              <a:sym typeface="Evolventa"/>
            </a:endParaRPr>
          </a:p>
        </p:txBody>
      </p:sp>
      <p:sp>
        <p:nvSpPr>
          <p:cNvPr id="8" name="TextBox 8"/>
          <p:cNvSpPr txBox="1"/>
          <p:nvPr/>
        </p:nvSpPr>
        <p:spPr>
          <a:xfrm>
            <a:off x="808212" y="2251358"/>
            <a:ext cx="5803568" cy="957358"/>
          </a:xfrm>
          <a:prstGeom prst="rect">
            <a:avLst/>
          </a:prstGeom>
        </p:spPr>
        <p:txBody>
          <a:bodyPr lIns="50800" tIns="50800" rIns="50800" bIns="50800" rtlCol="0" anchor="ctr"/>
          <a:lstStyle/>
          <a:p>
            <a:pPr>
              <a:lnSpc>
                <a:spcPts val="5040"/>
              </a:lnSpc>
            </a:pPr>
            <a:endParaRPr lang="en-US" sz="3600" b="1" dirty="0">
              <a:solidFill>
                <a:schemeClr val="accent6">
                  <a:lumMod val="75000"/>
                </a:schemeClr>
              </a:solidFill>
              <a:latin typeface="Times New Roman" panose="02020603050405020304" pitchFamily="18" charset="0"/>
              <a:cs typeface="Times New Roman" panose="02020603050405020304" pitchFamily="18" charset="0"/>
              <a:sym typeface="Times New Roman"/>
            </a:endParaRPr>
          </a:p>
        </p:txBody>
      </p:sp>
      <p:sp>
        <p:nvSpPr>
          <p:cNvPr id="7" name="Metin kutusu 6"/>
          <p:cNvSpPr txBox="1"/>
          <p:nvPr/>
        </p:nvSpPr>
        <p:spPr>
          <a:xfrm>
            <a:off x="1447800" y="3619500"/>
            <a:ext cx="9448800" cy="3139321"/>
          </a:xfrm>
          <a:prstGeom prst="rect">
            <a:avLst/>
          </a:prstGeom>
          <a:noFill/>
        </p:spPr>
        <p:txBody>
          <a:bodyPr wrap="square" rtlCol="0">
            <a:spAutoFit/>
          </a:bodyPr>
          <a:lstStyle/>
          <a:p>
            <a:r>
              <a:rPr lang="tr-TR" sz="2200" b="1" dirty="0">
                <a:latin typeface="Times New Roman" panose="02020603050405020304" pitchFamily="18" charset="0"/>
                <a:cs typeface="Times New Roman" panose="02020603050405020304" pitchFamily="18" charset="0"/>
              </a:rPr>
              <a:t>Sosyal Faydalar</a:t>
            </a:r>
            <a:r>
              <a:rPr lang="tr-TR" sz="2200" dirty="0">
                <a:latin typeface="Times New Roman" panose="02020603050405020304" pitchFamily="18" charset="0"/>
                <a:cs typeface="Times New Roman" panose="02020603050405020304" pitchFamily="18" charset="0"/>
              </a:rPr>
              <a:t>: Sosyal etkileşimleri artırarak arkadaşlık ilişkilerini güçlendirir, topluluk içinde aidiyet duygusunu pekiştirir ve bireylerin sosyal becerilerini geliştirmelerine yardımcı olur.</a:t>
            </a:r>
          </a:p>
          <a:p>
            <a:r>
              <a:rPr lang="tr-TR" sz="2200" b="1" dirty="0">
                <a:latin typeface="Times New Roman" panose="02020603050405020304" pitchFamily="18" charset="0"/>
                <a:cs typeface="Times New Roman" panose="02020603050405020304" pitchFamily="18" charset="0"/>
              </a:rPr>
              <a:t>Sosyal Etkileşim: </a:t>
            </a:r>
            <a:r>
              <a:rPr lang="tr-TR" sz="2200" dirty="0">
                <a:latin typeface="Times New Roman" panose="02020603050405020304" pitchFamily="18" charset="0"/>
                <a:cs typeface="Times New Roman" panose="02020603050405020304" pitchFamily="18" charset="0"/>
              </a:rPr>
              <a:t>Takım sporları ve grup aktiviteleri, ergenlerin sosyal becerilerini geliştirmesine yardımcı olur. Arkadaşlık ilişkilerini güçlendirir ve sosyal bağlantılar kurmalarına olanak tanır.</a:t>
            </a:r>
          </a:p>
          <a:p>
            <a:r>
              <a:rPr lang="tr-TR" sz="2200" b="1" dirty="0">
                <a:latin typeface="Times New Roman" panose="02020603050405020304" pitchFamily="18" charset="0"/>
                <a:cs typeface="Times New Roman" panose="02020603050405020304" pitchFamily="18" charset="0"/>
              </a:rPr>
              <a:t>Disiplin ve Sorumluluk: </a:t>
            </a:r>
            <a:r>
              <a:rPr lang="tr-TR" sz="2200" dirty="0">
                <a:latin typeface="Times New Roman" panose="02020603050405020304" pitchFamily="18" charset="0"/>
                <a:cs typeface="Times New Roman" panose="02020603050405020304" pitchFamily="18" charset="0"/>
              </a:rPr>
              <a:t>Düzenli fiziksel aktivite, ergenlere disiplin ve sorumluluk duygusu kazandırır. Spor yaparken belirli kurallara uymak ve takıma katkıda bulunmak, gençlerin sorumluluk almasını öğretir.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1440" y="9516949"/>
            <a:ext cx="716772" cy="410369"/>
          </a:xfrm>
          <a:prstGeom prst="rect">
            <a:avLst/>
          </a:prstGeom>
        </p:spPr>
        <p:txBody>
          <a:bodyPr lIns="0" tIns="0" rIns="0" bIns="0" rtlCol="0" anchor="t">
            <a:spAutoFit/>
          </a:bodyPr>
          <a:lstStyle/>
          <a:p>
            <a:pPr algn="ctr">
              <a:lnSpc>
                <a:spcPts val="3240"/>
              </a:lnSpc>
            </a:pPr>
            <a:r>
              <a:rPr lang="en-US" sz="2700" spc="-12">
                <a:solidFill>
                  <a:srgbClr val="FFFFFF"/>
                </a:solidFill>
                <a:latin typeface="Times New Roman" panose="02020603050405020304" pitchFamily="18" charset="0"/>
                <a:ea typeface="Evolventa"/>
                <a:cs typeface="Times New Roman" panose="02020603050405020304" pitchFamily="18" charset="0"/>
                <a:sym typeface="Evolventa"/>
              </a:rPr>
              <a:t>2</a:t>
            </a:r>
          </a:p>
        </p:txBody>
      </p:sp>
      <p:sp>
        <p:nvSpPr>
          <p:cNvPr id="2" name="TextBox 6"/>
          <p:cNvSpPr txBox="1"/>
          <p:nvPr/>
        </p:nvSpPr>
        <p:spPr>
          <a:xfrm>
            <a:off x="2057400" y="2781300"/>
            <a:ext cx="13888418" cy="548283"/>
          </a:xfrm>
          <a:prstGeom prst="rect">
            <a:avLst/>
          </a:prstGeom>
        </p:spPr>
        <p:txBody>
          <a:bodyPr lIns="50800" tIns="50800" rIns="50800" bIns="50800" rtlCol="0" anchor="ctr"/>
          <a:lstStyle/>
          <a:p>
            <a:pPr algn="ctr"/>
            <a:r>
              <a:rPr lang="tr-TR" sz="3600" b="1" dirty="0">
                <a:solidFill>
                  <a:srgbClr val="FF9933"/>
                </a:solidFill>
                <a:latin typeface="Times New Roman" panose="02020603050405020304" pitchFamily="18" charset="0"/>
                <a:cs typeface="Times New Roman" panose="02020603050405020304" pitchFamily="18" charset="0"/>
              </a:rPr>
              <a:t>SAĞLIKLI BESLENME VE FİZİKSEL AKTİVİTENİN ÖNEMİ</a:t>
            </a:r>
            <a:endParaRPr lang="tr-TR" sz="3600" b="1" dirty="0">
              <a:solidFill>
                <a:srgbClr val="FF9933"/>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2590800" y="3848100"/>
            <a:ext cx="9601200" cy="3046988"/>
          </a:xfrm>
          <a:prstGeom prst="rect">
            <a:avLst/>
          </a:prstGeom>
          <a:noFill/>
        </p:spPr>
        <p:txBody>
          <a:bodyPr wrap="square" rtlCol="0">
            <a:spAutoFit/>
          </a:bodyPr>
          <a:lstStyle/>
          <a:p>
            <a:pPr marL="285750" indent="-28575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Sağlıklı Beslenme </a:t>
            </a:r>
            <a:r>
              <a:rPr lang="tr-TR" sz="2400" dirty="0" smtClean="0">
                <a:latin typeface="Times New Roman" panose="02020603050405020304" pitchFamily="18" charset="0"/>
                <a:cs typeface="Times New Roman" panose="02020603050405020304" pitchFamily="18" charset="0"/>
              </a:rPr>
              <a:t>Nedir?</a:t>
            </a:r>
            <a:endParaRPr lang="tr-TR"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Sağlıklı Beslenmenin </a:t>
            </a:r>
            <a:r>
              <a:rPr lang="tr-TR" sz="2400" dirty="0" smtClean="0">
                <a:latin typeface="Times New Roman" panose="02020603050405020304" pitchFamily="18" charset="0"/>
                <a:cs typeface="Times New Roman" panose="02020603050405020304" pitchFamily="18" charset="0"/>
              </a:rPr>
              <a:t>Önemi</a:t>
            </a:r>
          </a:p>
          <a:p>
            <a:pPr marL="285750" indent="-28575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Ergenlik Döneminde Nasıl Beslenmek Gerekir?</a:t>
            </a:r>
          </a:p>
          <a:p>
            <a:pPr marL="285750" indent="-28575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Sağlıklı Beslenme Bilincini Ergene Kazandırmak İçin Velilere Öneriler</a:t>
            </a:r>
          </a:p>
          <a:p>
            <a:pPr marL="285750" indent="-28575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Ergenlik </a:t>
            </a:r>
            <a:r>
              <a:rPr lang="tr-TR" sz="2400" dirty="0" smtClean="0">
                <a:latin typeface="Times New Roman" panose="02020603050405020304" pitchFamily="18" charset="0"/>
                <a:cs typeface="Times New Roman" panose="02020603050405020304" pitchFamily="18" charset="0"/>
              </a:rPr>
              <a:t>Döneminde Fiziksel Aktivitenin Önemi</a:t>
            </a:r>
          </a:p>
          <a:p>
            <a:pPr marL="285750" indent="-28575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Fiziksel Aktivitenin Faydaları</a:t>
            </a:r>
          </a:p>
          <a:p>
            <a:pPr marL="285750" indent="-28575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Fiziksel Aktivite Yetersizliğinin Sonuçları</a:t>
            </a:r>
          </a:p>
          <a:p>
            <a:pPr marL="285750" indent="-28575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Fiziksel Aktivitelerin Gelişiminde Ailenin Rolü</a:t>
            </a:r>
            <a:endParaRPr lang="tr-TR"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2725400" y="2705100"/>
            <a:ext cx="4744881" cy="5786440"/>
          </a:xfrm>
          <a:custGeom>
            <a:avLst/>
            <a:gdLst/>
            <a:ahLst/>
            <a:cxnLst/>
            <a:rect l="l" t="t" r="r" b="b"/>
            <a:pathLst>
              <a:path w="2796037" h="3409801">
                <a:moveTo>
                  <a:pt x="0" y="0"/>
                </a:moveTo>
                <a:lnTo>
                  <a:pt x="2796037" y="0"/>
                </a:lnTo>
                <a:lnTo>
                  <a:pt x="2796037" y="3409801"/>
                </a:lnTo>
                <a:lnTo>
                  <a:pt x="0" y="34098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tr-TR">
              <a:latin typeface="Times New Roman" panose="02020603050405020304" pitchFamily="18" charset="0"/>
              <a:cs typeface="Times New Roman" panose="02020603050405020304" pitchFamily="18" charset="0"/>
            </a:endParaRPr>
          </a:p>
        </p:txBody>
      </p:sp>
      <p:sp>
        <p:nvSpPr>
          <p:cNvPr id="4" name="TextBox 4"/>
          <p:cNvSpPr txBox="1"/>
          <p:nvPr/>
        </p:nvSpPr>
        <p:spPr>
          <a:xfrm>
            <a:off x="91440" y="9516949"/>
            <a:ext cx="716772" cy="410369"/>
          </a:xfrm>
          <a:prstGeom prst="rect">
            <a:avLst/>
          </a:prstGeom>
        </p:spPr>
        <p:txBody>
          <a:bodyPr lIns="0" tIns="0" rIns="0" bIns="0" rtlCol="0" anchor="t">
            <a:spAutoFit/>
          </a:bodyPr>
          <a:lstStyle/>
          <a:p>
            <a:pPr algn="ctr">
              <a:lnSpc>
                <a:spcPts val="3240"/>
              </a:lnSpc>
            </a:pPr>
            <a:r>
              <a:rPr lang="tr-TR" sz="2700" spc="-12" dirty="0" smtClean="0">
                <a:solidFill>
                  <a:srgbClr val="FFFFFF"/>
                </a:solidFill>
                <a:latin typeface="Times New Roman" panose="02020603050405020304" pitchFamily="18" charset="0"/>
                <a:ea typeface="Evolventa"/>
                <a:cs typeface="Times New Roman" panose="02020603050405020304" pitchFamily="18" charset="0"/>
                <a:sym typeface="Evolventa"/>
              </a:rPr>
              <a:t>20</a:t>
            </a:r>
            <a:endParaRPr lang="en-US" sz="2700" spc="-12" dirty="0">
              <a:solidFill>
                <a:srgbClr val="FFFFFF"/>
              </a:solidFill>
              <a:latin typeface="Times New Roman" panose="02020603050405020304" pitchFamily="18" charset="0"/>
              <a:ea typeface="Evolventa"/>
              <a:cs typeface="Times New Roman" panose="02020603050405020304" pitchFamily="18" charset="0"/>
              <a:sym typeface="Evolventa"/>
            </a:endParaRPr>
          </a:p>
        </p:txBody>
      </p:sp>
      <p:sp>
        <p:nvSpPr>
          <p:cNvPr id="5" name="TextBox 5"/>
          <p:cNvSpPr txBox="1"/>
          <p:nvPr/>
        </p:nvSpPr>
        <p:spPr>
          <a:xfrm>
            <a:off x="808212" y="3293364"/>
            <a:ext cx="8335788" cy="485005"/>
          </a:xfrm>
          <a:prstGeom prst="rect">
            <a:avLst/>
          </a:prstGeom>
        </p:spPr>
        <p:txBody>
          <a:bodyPr wrap="square" lIns="0" tIns="0" rIns="0" bIns="0" rtlCol="0" anchor="t">
            <a:spAutoFit/>
          </a:bodyPr>
          <a:lstStyle/>
          <a:p>
            <a:pPr algn="just">
              <a:lnSpc>
                <a:spcPct val="150000"/>
              </a:lnSpc>
            </a:pPr>
            <a:r>
              <a:rPr lang="tr-TR" sz="2400" dirty="0">
                <a:latin typeface="Times New Roman" panose="02020603050405020304" pitchFamily="18" charset="0"/>
                <a:cs typeface="Times New Roman" panose="02020603050405020304" pitchFamily="18" charset="0"/>
                <a:sym typeface="Times New Roman"/>
              </a:rPr>
              <a:t>	</a:t>
            </a:r>
            <a:endParaRPr lang="en-US" sz="2400" dirty="0">
              <a:latin typeface="Times New Roman" panose="02020603050405020304" pitchFamily="18" charset="0"/>
              <a:cs typeface="Times New Roman" panose="02020603050405020304" pitchFamily="18" charset="0"/>
              <a:sym typeface="Times New Roman"/>
            </a:endParaRPr>
          </a:p>
        </p:txBody>
      </p:sp>
      <p:sp>
        <p:nvSpPr>
          <p:cNvPr id="8" name="TextBox 8"/>
          <p:cNvSpPr txBox="1"/>
          <p:nvPr/>
        </p:nvSpPr>
        <p:spPr>
          <a:xfrm>
            <a:off x="2971800" y="2336006"/>
            <a:ext cx="10339553" cy="957358"/>
          </a:xfrm>
          <a:prstGeom prst="rect">
            <a:avLst/>
          </a:prstGeom>
        </p:spPr>
        <p:txBody>
          <a:bodyPr lIns="50800" tIns="50800" rIns="50800" bIns="50800" rtlCol="0" anchor="ctr"/>
          <a:lstStyle/>
          <a:p>
            <a:pPr>
              <a:lnSpc>
                <a:spcPts val="5040"/>
              </a:lnSpc>
            </a:pPr>
            <a:r>
              <a:rPr lang="tr-TR" sz="3600" b="1" dirty="0" smtClean="0">
                <a:solidFill>
                  <a:schemeClr val="accent6">
                    <a:lumMod val="75000"/>
                  </a:schemeClr>
                </a:solidFill>
                <a:latin typeface="Times New Roman" panose="02020603050405020304" pitchFamily="18" charset="0"/>
                <a:cs typeface="Times New Roman" panose="02020603050405020304" pitchFamily="18" charset="0"/>
                <a:sym typeface="Times New Roman"/>
              </a:rPr>
              <a:t>Fiziksel Aktivite Yetersizliğinin Zararları</a:t>
            </a:r>
            <a:endParaRPr lang="en-US" sz="3600" b="1" dirty="0">
              <a:solidFill>
                <a:schemeClr val="accent6">
                  <a:lumMod val="75000"/>
                </a:schemeClr>
              </a:solidFill>
              <a:latin typeface="Times New Roman" panose="02020603050405020304" pitchFamily="18" charset="0"/>
              <a:cs typeface="Times New Roman" panose="02020603050405020304" pitchFamily="18" charset="0"/>
              <a:sym typeface="Times New Roman"/>
            </a:endParaRPr>
          </a:p>
        </p:txBody>
      </p:sp>
      <p:sp>
        <p:nvSpPr>
          <p:cNvPr id="2" name="Metin kutusu 1"/>
          <p:cNvSpPr txBox="1"/>
          <p:nvPr/>
        </p:nvSpPr>
        <p:spPr>
          <a:xfrm>
            <a:off x="2576945" y="3664465"/>
            <a:ext cx="10134600" cy="1785104"/>
          </a:xfrm>
          <a:prstGeom prst="rect">
            <a:avLst/>
          </a:prstGeom>
          <a:noFill/>
        </p:spPr>
        <p:txBody>
          <a:bodyPr wrap="square" rtlCol="0">
            <a:spAutoFit/>
          </a:bodyPr>
          <a:lstStyle/>
          <a:p>
            <a:r>
              <a:rPr lang="tr-TR" sz="2200" dirty="0">
                <a:latin typeface="Times New Roman" panose="02020603050405020304" pitchFamily="18" charset="0"/>
                <a:cs typeface="Times New Roman" panose="02020603050405020304" pitchFamily="18" charset="0"/>
              </a:rPr>
              <a:t>Ergenlik döneminde fiziksel aktivite yetersizliği, çeşitli sağlık sorunlarına yol açabilir. Obezite, kalp hastalıkları, diyabet ve mental sağlık sorunları gibi problemler, fiziksel aktivite eksikliği ile ilişkilidir. Ayrıca, sosyal izolasyon ve düşük özsaygı gibi duygusal sorunlar da ortaya çıkabilir. Araştırmalar, hareketsiz yaşam tarzının gençlerde depresyon ve kaygı seviyelerini artırabileceğini göstermektedir.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0820400" y="4491429"/>
            <a:ext cx="6944039" cy="2673455"/>
          </a:xfrm>
          <a:custGeom>
            <a:avLst/>
            <a:gdLst/>
            <a:ahLst/>
            <a:cxnLst/>
            <a:rect l="l" t="t" r="r" b="b"/>
            <a:pathLst>
              <a:path w="6944039" h="2673455">
                <a:moveTo>
                  <a:pt x="0" y="0"/>
                </a:moveTo>
                <a:lnTo>
                  <a:pt x="6944038" y="0"/>
                </a:lnTo>
                <a:lnTo>
                  <a:pt x="6944038" y="2673454"/>
                </a:lnTo>
                <a:lnTo>
                  <a:pt x="0" y="26734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tr-TR">
              <a:latin typeface="Times New Roman" panose="02020603050405020304" pitchFamily="18" charset="0"/>
              <a:cs typeface="Times New Roman" panose="02020603050405020304" pitchFamily="18" charset="0"/>
            </a:endParaRPr>
          </a:p>
        </p:txBody>
      </p:sp>
      <p:sp>
        <p:nvSpPr>
          <p:cNvPr id="5" name="TextBox 5"/>
          <p:cNvSpPr txBox="1"/>
          <p:nvPr/>
        </p:nvSpPr>
        <p:spPr>
          <a:xfrm>
            <a:off x="91440" y="9516949"/>
            <a:ext cx="716772" cy="410369"/>
          </a:xfrm>
          <a:prstGeom prst="rect">
            <a:avLst/>
          </a:prstGeom>
        </p:spPr>
        <p:txBody>
          <a:bodyPr lIns="0" tIns="0" rIns="0" bIns="0" rtlCol="0" anchor="t">
            <a:spAutoFit/>
          </a:bodyPr>
          <a:lstStyle/>
          <a:p>
            <a:pPr algn="ctr">
              <a:lnSpc>
                <a:spcPts val="3240"/>
              </a:lnSpc>
            </a:pPr>
            <a:r>
              <a:rPr lang="tr-TR" sz="2700" spc="-12" dirty="0" smtClean="0">
                <a:solidFill>
                  <a:srgbClr val="FFFFFF"/>
                </a:solidFill>
                <a:latin typeface="Times New Roman" panose="02020603050405020304" pitchFamily="18" charset="0"/>
                <a:ea typeface="Evolventa"/>
                <a:cs typeface="Times New Roman" panose="02020603050405020304" pitchFamily="18" charset="0"/>
                <a:sym typeface="Evolventa"/>
              </a:rPr>
              <a:t>21</a:t>
            </a:r>
            <a:endParaRPr lang="en-US" sz="2700" spc="-12" dirty="0">
              <a:solidFill>
                <a:srgbClr val="FFFFFF"/>
              </a:solidFill>
              <a:latin typeface="Times New Roman" panose="02020603050405020304" pitchFamily="18" charset="0"/>
              <a:ea typeface="Evolventa"/>
              <a:cs typeface="Times New Roman" panose="02020603050405020304" pitchFamily="18" charset="0"/>
              <a:sym typeface="Evolventa"/>
            </a:endParaRPr>
          </a:p>
        </p:txBody>
      </p:sp>
      <p:sp>
        <p:nvSpPr>
          <p:cNvPr id="8" name="TextBox 8"/>
          <p:cNvSpPr txBox="1"/>
          <p:nvPr/>
        </p:nvSpPr>
        <p:spPr>
          <a:xfrm>
            <a:off x="3505200" y="1257300"/>
            <a:ext cx="9987185" cy="957358"/>
          </a:xfrm>
          <a:prstGeom prst="rect">
            <a:avLst/>
          </a:prstGeom>
        </p:spPr>
        <p:txBody>
          <a:bodyPr lIns="50800" tIns="50800" rIns="50800" bIns="50800" rtlCol="0" anchor="ctr"/>
          <a:lstStyle/>
          <a:p>
            <a:pPr>
              <a:lnSpc>
                <a:spcPts val="5040"/>
              </a:lnSpc>
            </a:pPr>
            <a:r>
              <a:rPr lang="tr-TR" sz="3600" b="1" dirty="0" smtClean="0">
                <a:solidFill>
                  <a:schemeClr val="accent6">
                    <a:lumMod val="75000"/>
                  </a:schemeClr>
                </a:solidFill>
                <a:latin typeface="Times New Roman" panose="02020603050405020304" pitchFamily="18" charset="0"/>
                <a:cs typeface="Times New Roman" panose="02020603050405020304" pitchFamily="18" charset="0"/>
                <a:sym typeface="Times New Roman"/>
              </a:rPr>
              <a:t>Fiziksel Aktivitenin Gelişiminde Ailenin Rolü</a:t>
            </a:r>
            <a:endParaRPr lang="en-US" sz="3600" b="1" dirty="0">
              <a:solidFill>
                <a:schemeClr val="accent6">
                  <a:lumMod val="75000"/>
                </a:schemeClr>
              </a:solidFill>
              <a:latin typeface="Times New Roman" panose="02020603050405020304" pitchFamily="18" charset="0"/>
              <a:cs typeface="Times New Roman" panose="02020603050405020304" pitchFamily="18" charset="0"/>
              <a:sym typeface="Times New Roman"/>
            </a:endParaRPr>
          </a:p>
        </p:txBody>
      </p:sp>
      <p:sp>
        <p:nvSpPr>
          <p:cNvPr id="2" name="Metin kutusu 1"/>
          <p:cNvSpPr txBox="1"/>
          <p:nvPr/>
        </p:nvSpPr>
        <p:spPr>
          <a:xfrm>
            <a:off x="2057400" y="3771900"/>
            <a:ext cx="8534400" cy="3816429"/>
          </a:xfrm>
          <a:prstGeom prst="rect">
            <a:avLst/>
          </a:prstGeom>
          <a:noFill/>
        </p:spPr>
        <p:txBody>
          <a:bodyPr wrap="square" rtlCol="0">
            <a:spAutoFit/>
          </a:bodyPr>
          <a:lstStyle/>
          <a:p>
            <a:pPr marL="342900" indent="-342900">
              <a:buFont typeface="Arial" panose="020B0604020202020204" pitchFamily="34" charset="0"/>
              <a:buChar char="•"/>
            </a:pPr>
            <a:r>
              <a:rPr lang="tr-TR" sz="2200" b="1" dirty="0" smtClean="0">
                <a:latin typeface="Times New Roman" panose="02020603050405020304" pitchFamily="18" charset="0"/>
                <a:cs typeface="Times New Roman" panose="02020603050405020304" pitchFamily="18" charset="0"/>
              </a:rPr>
              <a:t> Model Olma</a:t>
            </a:r>
          </a:p>
          <a:p>
            <a:r>
              <a:rPr lang="tr-TR" sz="2200" b="1" dirty="0" smtClean="0">
                <a:latin typeface="Times New Roman" panose="02020603050405020304" pitchFamily="18" charset="0"/>
                <a:cs typeface="Times New Roman" panose="02020603050405020304" pitchFamily="18" charset="0"/>
              </a:rPr>
              <a:t>Aktif Yaşam Tarzı</a:t>
            </a:r>
            <a:r>
              <a:rPr lang="tr-TR" sz="2200" dirty="0" smtClean="0">
                <a:latin typeface="Times New Roman" panose="02020603050405020304" pitchFamily="18" charset="0"/>
                <a:cs typeface="Times New Roman" panose="02020603050405020304" pitchFamily="18" charset="0"/>
              </a:rPr>
              <a:t>: Aile üyeleri, düzenli fiziksel aktivite yaparak ergenlere örnek olmalıdır. Ailece yürüyüşe çıkmak, bisiklet sürmek veya spor yapmak, gençlerin bu alışkanlıkları benimsemelerine yardımcı olabilir.</a:t>
            </a:r>
          </a:p>
          <a:p>
            <a:pPr marL="342900" indent="-342900">
              <a:buFont typeface="Arial" panose="020B0604020202020204" pitchFamily="34" charset="0"/>
              <a:buChar char="•"/>
            </a:pPr>
            <a:r>
              <a:rPr lang="tr-TR" sz="2200" b="1" dirty="0" smtClean="0">
                <a:latin typeface="Times New Roman" panose="02020603050405020304" pitchFamily="18" charset="0"/>
                <a:cs typeface="Times New Roman" panose="02020603050405020304" pitchFamily="18" charset="0"/>
              </a:rPr>
              <a:t>Fırsatlar Sunma</a:t>
            </a:r>
          </a:p>
          <a:p>
            <a:r>
              <a:rPr lang="tr-TR" sz="2200" b="1" dirty="0" smtClean="0">
                <a:latin typeface="Times New Roman" panose="02020603050405020304" pitchFamily="18" charset="0"/>
                <a:cs typeface="Times New Roman" panose="02020603050405020304" pitchFamily="18" charset="0"/>
              </a:rPr>
              <a:t>Erişim Sağlama</a:t>
            </a:r>
            <a:r>
              <a:rPr lang="tr-TR" sz="2200" dirty="0" smtClean="0">
                <a:latin typeface="Times New Roman" panose="02020603050405020304" pitchFamily="18" charset="0"/>
                <a:cs typeface="Times New Roman" panose="02020603050405020304" pitchFamily="18" charset="0"/>
              </a:rPr>
              <a:t>: Spor ekipmanları, bisiklet, koşu ayakkabıları gibi araçlar sağlamak, ergenlerin fiziksel aktiviteye katılımını teşvik eder.</a:t>
            </a:r>
          </a:p>
          <a:p>
            <a:r>
              <a:rPr lang="tr-TR" sz="2200" b="1" dirty="0" smtClean="0">
                <a:latin typeface="Times New Roman" panose="02020603050405020304" pitchFamily="18" charset="0"/>
                <a:cs typeface="Times New Roman" panose="02020603050405020304" pitchFamily="18" charset="0"/>
              </a:rPr>
              <a:t>Etkinliklere Katılım</a:t>
            </a:r>
            <a:r>
              <a:rPr lang="tr-TR" sz="2200" dirty="0" smtClean="0">
                <a:latin typeface="Times New Roman" panose="02020603050405020304" pitchFamily="18" charset="0"/>
                <a:cs typeface="Times New Roman" panose="02020603050405020304" pitchFamily="18" charset="0"/>
              </a:rPr>
              <a:t>: Yerel spor kulüpleri, yüzme havuzları veya gençlik merkezleri hakkında bilgi vererek çocukların bu aktiviteleri denemelerine yardımcı olunabilir.</a:t>
            </a:r>
            <a:endParaRPr lang="tr-TR" sz="2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1049000" y="2781989"/>
            <a:ext cx="6096000" cy="5257111"/>
          </a:xfrm>
          <a:custGeom>
            <a:avLst/>
            <a:gdLst/>
            <a:ahLst/>
            <a:cxnLst/>
            <a:rect l="l" t="t" r="r" b="b"/>
            <a:pathLst>
              <a:path w="4166979" h="3073147">
                <a:moveTo>
                  <a:pt x="0" y="0"/>
                </a:moveTo>
                <a:lnTo>
                  <a:pt x="4166979" y="0"/>
                </a:lnTo>
                <a:lnTo>
                  <a:pt x="4166979" y="3073147"/>
                </a:lnTo>
                <a:lnTo>
                  <a:pt x="0" y="3073147"/>
                </a:lnTo>
                <a:lnTo>
                  <a:pt x="0" y="0"/>
                </a:lnTo>
                <a:close/>
              </a:path>
            </a:pathLst>
          </a:custGeom>
          <a:blipFill>
            <a:blip r:embed="rId2"/>
            <a:stretch>
              <a:fillRect/>
            </a:stretch>
          </a:blipFill>
        </p:spPr>
        <p:txBody>
          <a:bodyPr/>
          <a:lstStyle/>
          <a:p>
            <a:endParaRPr lang="tr-TR">
              <a:latin typeface="Times New Roman" panose="02020603050405020304" pitchFamily="18" charset="0"/>
              <a:cs typeface="Times New Roman" panose="02020603050405020304" pitchFamily="18" charset="0"/>
            </a:endParaRPr>
          </a:p>
        </p:txBody>
      </p:sp>
      <p:sp>
        <p:nvSpPr>
          <p:cNvPr id="5" name="TextBox 5"/>
          <p:cNvSpPr txBox="1"/>
          <p:nvPr/>
        </p:nvSpPr>
        <p:spPr>
          <a:xfrm>
            <a:off x="91440" y="9516949"/>
            <a:ext cx="716772" cy="410369"/>
          </a:xfrm>
          <a:prstGeom prst="rect">
            <a:avLst/>
          </a:prstGeom>
        </p:spPr>
        <p:txBody>
          <a:bodyPr lIns="0" tIns="0" rIns="0" bIns="0" rtlCol="0" anchor="t">
            <a:spAutoFit/>
          </a:bodyPr>
          <a:lstStyle/>
          <a:p>
            <a:pPr algn="ctr">
              <a:lnSpc>
                <a:spcPts val="3240"/>
              </a:lnSpc>
            </a:pPr>
            <a:r>
              <a:rPr lang="tr-TR" sz="2700" spc="-12" dirty="0" smtClean="0">
                <a:solidFill>
                  <a:srgbClr val="FFFFFF"/>
                </a:solidFill>
                <a:latin typeface="Times New Roman" panose="02020603050405020304" pitchFamily="18" charset="0"/>
                <a:ea typeface="Evolventa"/>
                <a:cs typeface="Times New Roman" panose="02020603050405020304" pitchFamily="18" charset="0"/>
                <a:sym typeface="Evolventa"/>
              </a:rPr>
              <a:t>22</a:t>
            </a:r>
            <a:endParaRPr lang="en-US" sz="2700" spc="-12" dirty="0">
              <a:solidFill>
                <a:srgbClr val="FFFFFF"/>
              </a:solidFill>
              <a:latin typeface="Times New Roman" panose="02020603050405020304" pitchFamily="18" charset="0"/>
              <a:ea typeface="Evolventa"/>
              <a:cs typeface="Times New Roman" panose="02020603050405020304" pitchFamily="18" charset="0"/>
              <a:sym typeface="Evolventa"/>
            </a:endParaRPr>
          </a:p>
        </p:txBody>
      </p:sp>
      <p:sp>
        <p:nvSpPr>
          <p:cNvPr id="8" name="TextBox 8"/>
          <p:cNvSpPr txBox="1"/>
          <p:nvPr/>
        </p:nvSpPr>
        <p:spPr>
          <a:xfrm>
            <a:off x="808212" y="1644810"/>
            <a:ext cx="10672985" cy="957358"/>
          </a:xfrm>
          <a:prstGeom prst="rect">
            <a:avLst/>
          </a:prstGeom>
        </p:spPr>
        <p:txBody>
          <a:bodyPr lIns="50800" tIns="50800" rIns="50800" bIns="50800" rtlCol="0" anchor="ctr"/>
          <a:lstStyle/>
          <a:p>
            <a:pPr>
              <a:lnSpc>
                <a:spcPts val="5040"/>
              </a:lnSpc>
            </a:pPr>
            <a:endParaRPr lang="en-US" sz="3600" b="1" dirty="0">
              <a:solidFill>
                <a:schemeClr val="accent6">
                  <a:lumMod val="75000"/>
                </a:schemeClr>
              </a:solidFill>
              <a:latin typeface="Times New Roman" panose="02020603050405020304" pitchFamily="18" charset="0"/>
              <a:cs typeface="Times New Roman" panose="02020603050405020304" pitchFamily="18" charset="0"/>
              <a:sym typeface="Times New Roman"/>
            </a:endParaRPr>
          </a:p>
        </p:txBody>
      </p:sp>
      <p:sp>
        <p:nvSpPr>
          <p:cNvPr id="2" name="Metin kutusu 1"/>
          <p:cNvSpPr txBox="1"/>
          <p:nvPr/>
        </p:nvSpPr>
        <p:spPr>
          <a:xfrm>
            <a:off x="808212" y="2933700"/>
            <a:ext cx="9601200" cy="3816429"/>
          </a:xfrm>
          <a:prstGeom prst="rect">
            <a:avLst/>
          </a:prstGeom>
          <a:noFill/>
        </p:spPr>
        <p:txBody>
          <a:bodyPr wrap="square" rtlCol="0">
            <a:spAutoFit/>
          </a:bodyPr>
          <a:lstStyle/>
          <a:p>
            <a:pPr marL="342900" indent="-342900">
              <a:buFont typeface="Arial" panose="020B0604020202020204" pitchFamily="34" charset="0"/>
              <a:buChar char="•"/>
            </a:pPr>
            <a:r>
              <a:rPr lang="tr-TR" sz="2200" b="1" dirty="0" smtClean="0">
                <a:latin typeface="Times New Roman" panose="02020603050405020304" pitchFamily="18" charset="0"/>
                <a:cs typeface="Times New Roman" panose="02020603050405020304" pitchFamily="18" charset="0"/>
              </a:rPr>
              <a:t>Aile </a:t>
            </a:r>
            <a:r>
              <a:rPr lang="tr-TR" sz="2200" b="1" dirty="0">
                <a:latin typeface="Times New Roman" panose="02020603050405020304" pitchFamily="18" charset="0"/>
                <a:cs typeface="Times New Roman" panose="02020603050405020304" pitchFamily="18" charset="0"/>
              </a:rPr>
              <a:t>Aktiviteleri Düzenleme</a:t>
            </a:r>
          </a:p>
          <a:p>
            <a:r>
              <a:rPr lang="tr-TR" sz="2200" b="1" dirty="0" smtClean="0">
                <a:latin typeface="Times New Roman" panose="02020603050405020304" pitchFamily="18" charset="0"/>
                <a:cs typeface="Times New Roman" panose="02020603050405020304" pitchFamily="18" charset="0"/>
              </a:rPr>
              <a:t>Birlikte </a:t>
            </a:r>
            <a:r>
              <a:rPr lang="tr-TR" sz="2200" b="1" dirty="0">
                <a:latin typeface="Times New Roman" panose="02020603050405020304" pitchFamily="18" charset="0"/>
                <a:cs typeface="Times New Roman" panose="02020603050405020304" pitchFamily="18" charset="0"/>
              </a:rPr>
              <a:t>Spor Yapma: </a:t>
            </a:r>
            <a:r>
              <a:rPr lang="tr-TR" sz="2200" dirty="0">
                <a:latin typeface="Times New Roman" panose="02020603050405020304" pitchFamily="18" charset="0"/>
                <a:cs typeface="Times New Roman" panose="02020603050405020304" pitchFamily="18" charset="0"/>
              </a:rPr>
              <a:t>Ailece yürüyüşe çıkmak, bisiklet sürmek veya oyun oynamak, hem eğlenceli zaman geçirmek hem de fiziksel aktivite sağlamak için harika yollar olabilir.</a:t>
            </a:r>
          </a:p>
          <a:p>
            <a:r>
              <a:rPr lang="tr-TR" sz="2200" b="1" dirty="0" smtClean="0">
                <a:latin typeface="Times New Roman" panose="02020603050405020304" pitchFamily="18" charset="0"/>
                <a:cs typeface="Times New Roman" panose="02020603050405020304" pitchFamily="18" charset="0"/>
              </a:rPr>
              <a:t>Doğa </a:t>
            </a:r>
            <a:r>
              <a:rPr lang="tr-TR" sz="2200" b="1" dirty="0">
                <a:latin typeface="Times New Roman" panose="02020603050405020304" pitchFamily="18" charset="0"/>
                <a:cs typeface="Times New Roman" panose="02020603050405020304" pitchFamily="18" charset="0"/>
              </a:rPr>
              <a:t>Yürüyüşleri ve Piknikler: </a:t>
            </a:r>
            <a:r>
              <a:rPr lang="tr-TR" sz="2200" dirty="0">
                <a:latin typeface="Times New Roman" panose="02020603050405020304" pitchFamily="18" charset="0"/>
                <a:cs typeface="Times New Roman" panose="02020603050405020304" pitchFamily="18" charset="0"/>
              </a:rPr>
              <a:t>Doğada geçireceğiniz zaman, hem fiziksel aktiviteyi artırır hem de aile bağlarını güçlendirir.</a:t>
            </a:r>
          </a:p>
          <a:p>
            <a:pPr marL="342900" indent="-342900">
              <a:buFont typeface="Arial" panose="020B0604020202020204" pitchFamily="34" charset="0"/>
              <a:buChar char="•"/>
            </a:pPr>
            <a:r>
              <a:rPr lang="tr-TR" sz="2200" b="1" dirty="0" smtClean="0">
                <a:latin typeface="Times New Roman" panose="02020603050405020304" pitchFamily="18" charset="0"/>
                <a:cs typeface="Times New Roman" panose="02020603050405020304" pitchFamily="18" charset="0"/>
              </a:rPr>
              <a:t> </a:t>
            </a:r>
            <a:r>
              <a:rPr lang="tr-TR" sz="2200" b="1" dirty="0">
                <a:latin typeface="Times New Roman" panose="02020603050405020304" pitchFamily="18" charset="0"/>
                <a:cs typeface="Times New Roman" panose="02020603050405020304" pitchFamily="18" charset="0"/>
              </a:rPr>
              <a:t>Destek ve Teşvik</a:t>
            </a:r>
          </a:p>
          <a:p>
            <a:r>
              <a:rPr lang="tr-TR" sz="2200" b="1" dirty="0" smtClean="0">
                <a:latin typeface="Times New Roman" panose="02020603050405020304" pitchFamily="18" charset="0"/>
                <a:cs typeface="Times New Roman" panose="02020603050405020304" pitchFamily="18" charset="0"/>
              </a:rPr>
              <a:t>Olumlu </a:t>
            </a:r>
            <a:r>
              <a:rPr lang="tr-TR" sz="2200" b="1" dirty="0">
                <a:latin typeface="Times New Roman" panose="02020603050405020304" pitchFamily="18" charset="0"/>
                <a:cs typeface="Times New Roman" panose="02020603050405020304" pitchFamily="18" charset="0"/>
              </a:rPr>
              <a:t>Geri Bildirim: </a:t>
            </a:r>
            <a:r>
              <a:rPr lang="tr-TR" sz="2200" dirty="0">
                <a:latin typeface="Times New Roman" panose="02020603050405020304" pitchFamily="18" charset="0"/>
                <a:cs typeface="Times New Roman" panose="02020603050405020304" pitchFamily="18" charset="0"/>
              </a:rPr>
              <a:t>Ergenlerin spor veya fiziksel aktivitelerdeki başarılarını kutlamak, onları motive eder.</a:t>
            </a:r>
          </a:p>
          <a:p>
            <a:r>
              <a:rPr lang="tr-TR" sz="2200" b="1" dirty="0" smtClean="0">
                <a:latin typeface="Times New Roman" panose="02020603050405020304" pitchFamily="18" charset="0"/>
                <a:cs typeface="Times New Roman" panose="02020603050405020304" pitchFamily="18" charset="0"/>
              </a:rPr>
              <a:t>Hedef </a:t>
            </a:r>
            <a:r>
              <a:rPr lang="tr-TR" sz="2200" b="1" dirty="0">
                <a:latin typeface="Times New Roman" panose="02020603050405020304" pitchFamily="18" charset="0"/>
                <a:cs typeface="Times New Roman" panose="02020603050405020304" pitchFamily="18" charset="0"/>
              </a:rPr>
              <a:t>Belirleme: </a:t>
            </a:r>
            <a:r>
              <a:rPr lang="tr-TR" sz="2200" dirty="0">
                <a:latin typeface="Times New Roman" panose="02020603050405020304" pitchFamily="18" charset="0"/>
                <a:cs typeface="Times New Roman" panose="02020603050405020304" pitchFamily="18" charset="0"/>
              </a:rPr>
              <a:t>Çocukların kendi fiziksel aktivite hedeflerini </a:t>
            </a:r>
            <a:r>
              <a:rPr lang="tr-TR" sz="2200" dirty="0" smtClean="0">
                <a:latin typeface="Times New Roman" panose="02020603050405020304" pitchFamily="18" charset="0"/>
                <a:cs typeface="Times New Roman" panose="02020603050405020304" pitchFamily="18" charset="0"/>
              </a:rPr>
              <a:t>belirlemelerine </a:t>
            </a:r>
            <a:r>
              <a:rPr lang="tr-TR" sz="2200" dirty="0">
                <a:latin typeface="Times New Roman" panose="02020603050405020304" pitchFamily="18" charset="0"/>
                <a:cs typeface="Times New Roman" panose="02020603050405020304" pitchFamily="18" charset="0"/>
              </a:rPr>
              <a:t>yardımcı olun. Küçük başarıların kutlanması, motivasyonu artırır</a:t>
            </a:r>
            <a:r>
              <a:rPr lang="tr-TR"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0825866" y="2832214"/>
            <a:ext cx="6603673" cy="4622571"/>
          </a:xfrm>
          <a:custGeom>
            <a:avLst/>
            <a:gdLst/>
            <a:ahLst/>
            <a:cxnLst/>
            <a:rect l="l" t="t" r="r" b="b"/>
            <a:pathLst>
              <a:path w="4278737" h="2995116">
                <a:moveTo>
                  <a:pt x="0" y="0"/>
                </a:moveTo>
                <a:lnTo>
                  <a:pt x="4278737" y="0"/>
                </a:lnTo>
                <a:lnTo>
                  <a:pt x="4278737" y="2995115"/>
                </a:lnTo>
                <a:lnTo>
                  <a:pt x="0" y="29951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tr-TR">
              <a:latin typeface="Times New Roman" panose="02020603050405020304" pitchFamily="18" charset="0"/>
              <a:cs typeface="Times New Roman" panose="02020603050405020304" pitchFamily="18" charset="0"/>
            </a:endParaRPr>
          </a:p>
        </p:txBody>
      </p:sp>
      <p:sp>
        <p:nvSpPr>
          <p:cNvPr id="5" name="TextBox 5"/>
          <p:cNvSpPr txBox="1"/>
          <p:nvPr/>
        </p:nvSpPr>
        <p:spPr>
          <a:xfrm>
            <a:off x="91440" y="9516949"/>
            <a:ext cx="716772" cy="410369"/>
          </a:xfrm>
          <a:prstGeom prst="rect">
            <a:avLst/>
          </a:prstGeom>
        </p:spPr>
        <p:txBody>
          <a:bodyPr lIns="0" tIns="0" rIns="0" bIns="0" rtlCol="0" anchor="t">
            <a:spAutoFit/>
          </a:bodyPr>
          <a:lstStyle/>
          <a:p>
            <a:pPr algn="ctr">
              <a:lnSpc>
                <a:spcPts val="3240"/>
              </a:lnSpc>
            </a:pPr>
            <a:r>
              <a:rPr lang="tr-TR" sz="2700" spc="-12" dirty="0" smtClean="0">
                <a:solidFill>
                  <a:srgbClr val="FFFFFF"/>
                </a:solidFill>
                <a:latin typeface="Times New Roman" panose="02020603050405020304" pitchFamily="18" charset="0"/>
                <a:ea typeface="Evolventa"/>
                <a:cs typeface="Times New Roman" panose="02020603050405020304" pitchFamily="18" charset="0"/>
                <a:sym typeface="Evolventa"/>
              </a:rPr>
              <a:t>23</a:t>
            </a:r>
            <a:endParaRPr lang="en-US" sz="2700" spc="-12" dirty="0">
              <a:solidFill>
                <a:srgbClr val="FFFFFF"/>
              </a:solidFill>
              <a:latin typeface="Times New Roman" panose="02020603050405020304" pitchFamily="18" charset="0"/>
              <a:ea typeface="Evolventa"/>
              <a:cs typeface="Times New Roman" panose="02020603050405020304" pitchFamily="18" charset="0"/>
              <a:sym typeface="Evolventa"/>
            </a:endParaRPr>
          </a:p>
        </p:txBody>
      </p:sp>
      <p:sp>
        <p:nvSpPr>
          <p:cNvPr id="8" name="TextBox 8"/>
          <p:cNvSpPr txBox="1"/>
          <p:nvPr/>
        </p:nvSpPr>
        <p:spPr>
          <a:xfrm>
            <a:off x="685800" y="1948166"/>
            <a:ext cx="9548245" cy="957358"/>
          </a:xfrm>
          <a:prstGeom prst="rect">
            <a:avLst/>
          </a:prstGeom>
        </p:spPr>
        <p:txBody>
          <a:bodyPr lIns="50800" tIns="50800" rIns="50800" bIns="50800" rtlCol="0" anchor="ctr"/>
          <a:lstStyle/>
          <a:p>
            <a:pPr>
              <a:lnSpc>
                <a:spcPts val="5040"/>
              </a:lnSpc>
            </a:pPr>
            <a:endParaRPr lang="en-US" sz="3600" b="1" dirty="0">
              <a:solidFill>
                <a:schemeClr val="accent6">
                  <a:lumMod val="75000"/>
                </a:schemeClr>
              </a:solidFill>
              <a:latin typeface="Times New Roman" panose="02020603050405020304" pitchFamily="18" charset="0"/>
              <a:cs typeface="Times New Roman" panose="02020603050405020304" pitchFamily="18" charset="0"/>
              <a:sym typeface="Times New Roman"/>
            </a:endParaRPr>
          </a:p>
        </p:txBody>
      </p:sp>
      <p:sp>
        <p:nvSpPr>
          <p:cNvPr id="2" name="Metin kutusu 1"/>
          <p:cNvSpPr txBox="1"/>
          <p:nvPr/>
        </p:nvSpPr>
        <p:spPr>
          <a:xfrm>
            <a:off x="808212" y="3066007"/>
            <a:ext cx="9372600" cy="4524315"/>
          </a:xfrm>
          <a:prstGeom prst="rect">
            <a:avLst/>
          </a:prstGeom>
          <a:noFill/>
        </p:spPr>
        <p:txBody>
          <a:bodyPr wrap="square" rtlCol="0">
            <a:spAutoFit/>
          </a:bodyPr>
          <a:lstStyle/>
          <a:p>
            <a:pPr marL="342900" indent="-342900">
              <a:buFont typeface="Arial" panose="020B0604020202020204" pitchFamily="34" charset="0"/>
              <a:buChar char="•"/>
            </a:pPr>
            <a:r>
              <a:rPr lang="tr-TR" sz="2400" b="1" dirty="0" smtClean="0">
                <a:latin typeface="Times New Roman" panose="02020603050405020304" pitchFamily="18" charset="0"/>
                <a:cs typeface="Times New Roman" panose="02020603050405020304" pitchFamily="18" charset="0"/>
              </a:rPr>
              <a:t>Eğitim </a:t>
            </a:r>
            <a:r>
              <a:rPr lang="tr-TR" sz="2400" b="1" dirty="0">
                <a:latin typeface="Times New Roman" panose="02020603050405020304" pitchFamily="18" charset="0"/>
                <a:cs typeface="Times New Roman" panose="02020603050405020304" pitchFamily="18" charset="0"/>
              </a:rPr>
              <a:t>ve Bilinçlendirme</a:t>
            </a:r>
          </a:p>
          <a:p>
            <a:r>
              <a:rPr lang="tr-TR" sz="2400" b="1" dirty="0" smtClean="0">
                <a:latin typeface="Times New Roman" panose="02020603050405020304" pitchFamily="18" charset="0"/>
                <a:cs typeface="Times New Roman" panose="02020603050405020304" pitchFamily="18" charset="0"/>
              </a:rPr>
              <a:t>Sağlık </a:t>
            </a:r>
            <a:r>
              <a:rPr lang="tr-TR" sz="2400" b="1" dirty="0">
                <a:latin typeface="Times New Roman" panose="02020603050405020304" pitchFamily="18" charset="0"/>
                <a:cs typeface="Times New Roman" panose="02020603050405020304" pitchFamily="18" charset="0"/>
              </a:rPr>
              <a:t>Farkındalığı: </a:t>
            </a:r>
            <a:r>
              <a:rPr lang="tr-TR" sz="2400" dirty="0">
                <a:latin typeface="Times New Roman" panose="02020603050405020304" pitchFamily="18" charset="0"/>
                <a:cs typeface="Times New Roman" panose="02020603050405020304" pitchFamily="18" charset="0"/>
              </a:rPr>
              <a:t>Fiziksel aktivitenin faydaları hakkında aile içinde konuşmak, ergenlerin bu konudaki bilinçlenmelerini sağlar.</a:t>
            </a:r>
          </a:p>
          <a:p>
            <a:r>
              <a:rPr lang="tr-TR" sz="2400" b="1" dirty="0" smtClean="0">
                <a:latin typeface="Times New Roman" panose="02020603050405020304" pitchFamily="18" charset="0"/>
                <a:cs typeface="Times New Roman" panose="02020603050405020304" pitchFamily="18" charset="0"/>
              </a:rPr>
              <a:t>Eğitim </a:t>
            </a:r>
            <a:r>
              <a:rPr lang="tr-TR" sz="2400" b="1" dirty="0">
                <a:latin typeface="Times New Roman" panose="02020603050405020304" pitchFamily="18" charset="0"/>
                <a:cs typeface="Times New Roman" panose="02020603050405020304" pitchFamily="18" charset="0"/>
              </a:rPr>
              <a:t>Programları: </a:t>
            </a:r>
            <a:r>
              <a:rPr lang="tr-TR" sz="2400" dirty="0">
                <a:latin typeface="Times New Roman" panose="02020603050405020304" pitchFamily="18" charset="0"/>
                <a:cs typeface="Times New Roman" panose="02020603050405020304" pitchFamily="18" charset="0"/>
              </a:rPr>
              <a:t>Okul veya topluluk merkezlerinde fiziksel aktivite ve sağlıklı yaşam hakkında düzenlenen seminerlere katılmalarını teşvik edin.</a:t>
            </a:r>
          </a:p>
          <a:p>
            <a:pPr marL="342900" indent="-342900">
              <a:buFont typeface="Arial" panose="020B0604020202020204" pitchFamily="34" charset="0"/>
              <a:buChar char="•"/>
            </a:pPr>
            <a:r>
              <a:rPr lang="tr-TR" sz="2400" b="1" dirty="0" smtClean="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Sosyal Bağlantılar Kurma</a:t>
            </a:r>
          </a:p>
          <a:p>
            <a:r>
              <a:rPr lang="tr-TR" sz="2400" b="1" dirty="0" smtClean="0">
                <a:latin typeface="Times New Roman" panose="02020603050405020304" pitchFamily="18" charset="0"/>
                <a:cs typeface="Times New Roman" panose="02020603050405020304" pitchFamily="18" charset="0"/>
              </a:rPr>
              <a:t>Arkadaşlarıyla </a:t>
            </a:r>
            <a:r>
              <a:rPr lang="tr-TR" sz="2400" b="1" dirty="0">
                <a:latin typeface="Times New Roman" panose="02020603050405020304" pitchFamily="18" charset="0"/>
                <a:cs typeface="Times New Roman" panose="02020603050405020304" pitchFamily="18" charset="0"/>
              </a:rPr>
              <a:t>Aktiviteler: </a:t>
            </a:r>
            <a:r>
              <a:rPr lang="tr-TR" sz="2400" dirty="0">
                <a:latin typeface="Times New Roman" panose="02020603050405020304" pitchFamily="18" charset="0"/>
                <a:cs typeface="Times New Roman" panose="02020603050405020304" pitchFamily="18" charset="0"/>
              </a:rPr>
              <a:t>Ergenlerin arkadaşlarıyla fiziksel aktiviteler yapmalarını teşvik edin. Spor takımlarına katılmaları veya grup aktiviteleri düzenlemeleri için fırsatlar sunun.</a:t>
            </a:r>
          </a:p>
          <a:p>
            <a:r>
              <a:rPr lang="tr-TR" sz="2400" b="1" dirty="0" smtClean="0">
                <a:latin typeface="Times New Roman" panose="02020603050405020304" pitchFamily="18" charset="0"/>
                <a:cs typeface="Times New Roman" panose="02020603050405020304" pitchFamily="18" charset="0"/>
              </a:rPr>
              <a:t>Topluluk </a:t>
            </a:r>
            <a:r>
              <a:rPr lang="tr-TR" sz="2400" b="1" dirty="0">
                <a:latin typeface="Times New Roman" panose="02020603050405020304" pitchFamily="18" charset="0"/>
                <a:cs typeface="Times New Roman" panose="02020603050405020304" pitchFamily="18" charset="0"/>
              </a:rPr>
              <a:t>Etkinlikleri</a:t>
            </a:r>
            <a:r>
              <a:rPr lang="tr-TR" sz="2400" dirty="0">
                <a:latin typeface="Times New Roman" panose="02020603050405020304" pitchFamily="18" charset="0"/>
                <a:cs typeface="Times New Roman" panose="02020603050405020304" pitchFamily="18" charset="0"/>
              </a:rPr>
              <a:t>: Yerel spor etkinliklerine veya festivallere katılarak sosyal bağlantılar kurmalarını sağlayın.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2115800" y="2798273"/>
            <a:ext cx="4145188" cy="4690453"/>
          </a:xfrm>
          <a:custGeom>
            <a:avLst/>
            <a:gdLst/>
            <a:ahLst/>
            <a:cxnLst/>
            <a:rect l="l" t="t" r="r" b="b"/>
            <a:pathLst>
              <a:path w="4145188" h="4690453">
                <a:moveTo>
                  <a:pt x="0" y="0"/>
                </a:moveTo>
                <a:lnTo>
                  <a:pt x="4145188" y="0"/>
                </a:lnTo>
                <a:lnTo>
                  <a:pt x="4145188" y="4690453"/>
                </a:lnTo>
                <a:lnTo>
                  <a:pt x="0" y="4690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tr-TR">
              <a:latin typeface="Times New Roman" panose="02020603050405020304" pitchFamily="18" charset="0"/>
              <a:cs typeface="Times New Roman" panose="02020603050405020304" pitchFamily="18" charset="0"/>
            </a:endParaRPr>
          </a:p>
        </p:txBody>
      </p:sp>
      <p:sp>
        <p:nvSpPr>
          <p:cNvPr id="5" name="TextBox 5"/>
          <p:cNvSpPr txBox="1"/>
          <p:nvPr/>
        </p:nvSpPr>
        <p:spPr>
          <a:xfrm>
            <a:off x="91440" y="9516949"/>
            <a:ext cx="716772" cy="410369"/>
          </a:xfrm>
          <a:prstGeom prst="rect">
            <a:avLst/>
          </a:prstGeom>
        </p:spPr>
        <p:txBody>
          <a:bodyPr lIns="0" tIns="0" rIns="0" bIns="0" rtlCol="0" anchor="t">
            <a:spAutoFit/>
          </a:bodyPr>
          <a:lstStyle/>
          <a:p>
            <a:pPr algn="ctr">
              <a:lnSpc>
                <a:spcPts val="3240"/>
              </a:lnSpc>
            </a:pPr>
            <a:r>
              <a:rPr lang="tr-TR" sz="2700" spc="-12" dirty="0" smtClean="0">
                <a:solidFill>
                  <a:srgbClr val="FFFFFF"/>
                </a:solidFill>
                <a:latin typeface="Times New Roman" panose="02020603050405020304" pitchFamily="18" charset="0"/>
                <a:ea typeface="Evolventa"/>
                <a:cs typeface="Times New Roman" panose="02020603050405020304" pitchFamily="18" charset="0"/>
                <a:sym typeface="Evolventa"/>
              </a:rPr>
              <a:t>24</a:t>
            </a:r>
            <a:endParaRPr lang="en-US" sz="2700" spc="-12" dirty="0">
              <a:solidFill>
                <a:srgbClr val="FFFFFF"/>
              </a:solidFill>
              <a:latin typeface="Times New Roman" panose="02020603050405020304" pitchFamily="18" charset="0"/>
              <a:ea typeface="Evolventa"/>
              <a:cs typeface="Times New Roman" panose="02020603050405020304" pitchFamily="18" charset="0"/>
              <a:sym typeface="Evolventa"/>
            </a:endParaRPr>
          </a:p>
        </p:txBody>
      </p:sp>
      <p:sp>
        <p:nvSpPr>
          <p:cNvPr id="2" name="TextBox 8">
            <a:extLst>
              <a:ext uri="{FF2B5EF4-FFF2-40B4-BE49-F238E27FC236}">
                <a16:creationId xmlns:a16="http://schemas.microsoft.com/office/drawing/2014/main" id="{DD96AC40-6FB6-D5F6-75E6-B964C402ED3F}"/>
              </a:ext>
            </a:extLst>
          </p:cNvPr>
          <p:cNvSpPr txBox="1"/>
          <p:nvPr/>
        </p:nvSpPr>
        <p:spPr>
          <a:xfrm>
            <a:off x="685800" y="1948166"/>
            <a:ext cx="9548245" cy="957358"/>
          </a:xfrm>
          <a:prstGeom prst="rect">
            <a:avLst/>
          </a:prstGeom>
        </p:spPr>
        <p:txBody>
          <a:bodyPr lIns="50800" tIns="50800" rIns="50800" bIns="50800" rtlCol="0" anchor="ctr"/>
          <a:lstStyle/>
          <a:p>
            <a:pPr>
              <a:lnSpc>
                <a:spcPts val="5040"/>
              </a:lnSpc>
            </a:pPr>
            <a:endParaRPr lang="en-US" sz="3600" b="1" dirty="0">
              <a:solidFill>
                <a:schemeClr val="accent6">
                  <a:lumMod val="75000"/>
                </a:schemeClr>
              </a:solidFill>
              <a:latin typeface="Times New Roman" panose="02020603050405020304" pitchFamily="18" charset="0"/>
              <a:cs typeface="Times New Roman" panose="02020603050405020304" pitchFamily="18" charset="0"/>
              <a:sym typeface="Times New Roman"/>
            </a:endParaRPr>
          </a:p>
        </p:txBody>
      </p:sp>
      <p:sp>
        <p:nvSpPr>
          <p:cNvPr id="6" name="Metin kutusu 5"/>
          <p:cNvSpPr txBox="1"/>
          <p:nvPr/>
        </p:nvSpPr>
        <p:spPr>
          <a:xfrm>
            <a:off x="1295400" y="4076700"/>
            <a:ext cx="9982200" cy="1569660"/>
          </a:xfrm>
          <a:prstGeom prst="rect">
            <a:avLst/>
          </a:prstGeom>
          <a:noFill/>
        </p:spPr>
        <p:txBody>
          <a:bodyPr wrap="square" rtlCol="0">
            <a:spAutoFit/>
          </a:bodyPr>
          <a:lstStyle/>
          <a:p>
            <a:r>
              <a:rPr lang="tr-TR" sz="2400" b="1" dirty="0">
                <a:latin typeface="Times New Roman" panose="02020603050405020304" pitchFamily="18" charset="0"/>
                <a:cs typeface="Times New Roman" panose="02020603050405020304" pitchFamily="18" charset="0"/>
              </a:rPr>
              <a:t>7. Rutin Oluşturma</a:t>
            </a:r>
          </a:p>
          <a:p>
            <a:r>
              <a:rPr lang="tr-TR" sz="2400" b="1" dirty="0" smtClean="0">
                <a:latin typeface="Times New Roman" panose="02020603050405020304" pitchFamily="18" charset="0"/>
                <a:cs typeface="Times New Roman" panose="02020603050405020304" pitchFamily="18" charset="0"/>
              </a:rPr>
              <a:t>Düzenli </a:t>
            </a:r>
            <a:r>
              <a:rPr lang="tr-TR" sz="2400" b="1" dirty="0">
                <a:latin typeface="Times New Roman" panose="02020603050405020304" pitchFamily="18" charset="0"/>
                <a:cs typeface="Times New Roman" panose="02020603050405020304" pitchFamily="18" charset="0"/>
              </a:rPr>
              <a:t>Aktivite Programı: </a:t>
            </a:r>
            <a:r>
              <a:rPr lang="tr-TR" sz="2400" dirty="0">
                <a:latin typeface="Times New Roman" panose="02020603050405020304" pitchFamily="18" charset="0"/>
                <a:cs typeface="Times New Roman" panose="02020603050405020304" pitchFamily="18" charset="0"/>
              </a:rPr>
              <a:t>Haftalık bir aktivite takvimi oluşturarak fiziksel aktiviteleri rutin hale getirin. Bu, ergenlerin fiziksel aktiviteleri günlük yaşamlarının bir parçası haline getirmelerine yardımcı olur.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815036" y="2247900"/>
            <a:ext cx="5638800" cy="902494"/>
          </a:xfrm>
          <a:prstGeom prst="rect">
            <a:avLst/>
          </a:prstGeom>
        </p:spPr>
        <p:txBody>
          <a:bodyPr lIns="50800" tIns="50800" rIns="50800" bIns="50800" rtlCol="0" anchor="ctr"/>
          <a:lstStyle/>
          <a:p>
            <a:pPr>
              <a:lnSpc>
                <a:spcPts val="5040"/>
              </a:lnSpc>
            </a:pPr>
            <a:r>
              <a:rPr lang="tr-TR" sz="3600" b="1">
                <a:solidFill>
                  <a:schemeClr val="accent6">
                    <a:lumMod val="75000"/>
                  </a:schemeClr>
                </a:solidFill>
                <a:latin typeface="Times New Roman" panose="02020603050405020304" pitchFamily="18" charset="0"/>
                <a:cs typeface="Times New Roman" panose="02020603050405020304" pitchFamily="18" charset="0"/>
                <a:sym typeface="Times New Roman"/>
              </a:rPr>
              <a:t>KAYNAKÇA</a:t>
            </a:r>
            <a:endParaRPr lang="en-US" sz="3600" b="1" dirty="0">
              <a:solidFill>
                <a:schemeClr val="accent6">
                  <a:lumMod val="75000"/>
                </a:schemeClr>
              </a:solidFill>
              <a:latin typeface="Times New Roman" panose="02020603050405020304" pitchFamily="18" charset="0"/>
              <a:cs typeface="Times New Roman" panose="02020603050405020304" pitchFamily="18" charset="0"/>
              <a:sym typeface="Times New Roman"/>
            </a:endParaRPr>
          </a:p>
        </p:txBody>
      </p:sp>
      <p:sp>
        <p:nvSpPr>
          <p:cNvPr id="6" name="Dikdörtgen 5"/>
          <p:cNvSpPr/>
          <p:nvPr/>
        </p:nvSpPr>
        <p:spPr>
          <a:xfrm>
            <a:off x="808212" y="3695700"/>
            <a:ext cx="16336788" cy="2308324"/>
          </a:xfrm>
          <a:prstGeom prst="rect">
            <a:avLst/>
          </a:prstGeom>
        </p:spPr>
        <p:txBody>
          <a:bodyPr wrap="square">
            <a:spAutoFit/>
          </a:bodyPr>
          <a:lstStyle/>
          <a:p>
            <a:pPr marL="342900" indent="-3429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Orhan, R. (2019). ÇOCUK GELİŞİMİNDE FİZİKSEL AKTİVİTE VE SPORUN ÖNEMİ. Kırıkkale Üniversitesi Sosyal Bilimler Dergisi, 9(1), 157-176.</a:t>
            </a:r>
          </a:p>
          <a:p>
            <a:pPr marL="342900" indent="-342900">
              <a:buFont typeface="Arial" panose="020B0604020202020204" pitchFamily="34" charset="0"/>
              <a:buChar char="•"/>
            </a:pPr>
            <a:endParaRPr lang="tr-TR"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Beden Eğitimi ve Spor Öğretiminde Yeni Yaklaşımlar. Öztürk, A. (2018). Nobel Akademik Yayıncılık. ISBN: </a:t>
            </a:r>
            <a:r>
              <a:rPr lang="tr-TR" sz="2400" dirty="0" smtClean="0">
                <a:latin typeface="Times New Roman" panose="02020603050405020304" pitchFamily="18" charset="0"/>
                <a:cs typeface="Times New Roman" panose="02020603050405020304" pitchFamily="18" charset="0"/>
              </a:rPr>
              <a:t>978-605-320-659-0.</a:t>
            </a:r>
            <a:endParaRPr lang="tr-TR"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https://www.freepik.com.</a:t>
            </a:r>
            <a:endParaRPr lang="tr-TR" sz="2400" dirty="0">
              <a:latin typeface="Times New Roman" panose="02020603050405020304" pitchFamily="18" charset="0"/>
              <a:cs typeface="Times New Roman" panose="02020603050405020304" pitchFamily="18" charset="0"/>
            </a:endParaRPr>
          </a:p>
        </p:txBody>
      </p:sp>
      <p:sp>
        <p:nvSpPr>
          <p:cNvPr id="7" name="TextBox 5"/>
          <p:cNvSpPr txBox="1"/>
          <p:nvPr/>
        </p:nvSpPr>
        <p:spPr>
          <a:xfrm>
            <a:off x="91440" y="9516949"/>
            <a:ext cx="716772" cy="410369"/>
          </a:xfrm>
          <a:prstGeom prst="rect">
            <a:avLst/>
          </a:prstGeom>
        </p:spPr>
        <p:txBody>
          <a:bodyPr lIns="0" tIns="0" rIns="0" bIns="0" rtlCol="0" anchor="t">
            <a:spAutoFit/>
          </a:bodyPr>
          <a:lstStyle/>
          <a:p>
            <a:pPr algn="ctr">
              <a:lnSpc>
                <a:spcPts val="3240"/>
              </a:lnSpc>
            </a:pPr>
            <a:r>
              <a:rPr lang="tr-TR" sz="2700" spc="-12" dirty="0" smtClean="0">
                <a:solidFill>
                  <a:srgbClr val="FFFFFF"/>
                </a:solidFill>
                <a:latin typeface="Times New Roman" panose="02020603050405020304" pitchFamily="18" charset="0"/>
                <a:ea typeface="Evolventa"/>
                <a:cs typeface="Times New Roman" panose="02020603050405020304" pitchFamily="18" charset="0"/>
                <a:sym typeface="Evolventa"/>
              </a:rPr>
              <a:t>25</a:t>
            </a:r>
            <a:endParaRPr lang="en-US" sz="2700" spc="-12" dirty="0">
              <a:solidFill>
                <a:srgbClr val="FFFFFF"/>
              </a:solidFill>
              <a:latin typeface="Times New Roman" panose="02020603050405020304" pitchFamily="18" charset="0"/>
              <a:ea typeface="Evolventa"/>
              <a:cs typeface="Times New Roman" panose="02020603050405020304" pitchFamily="18" charset="0"/>
              <a:sym typeface="Evolventa"/>
            </a:endParaRPr>
          </a:p>
        </p:txBody>
      </p:sp>
    </p:spTree>
    <p:extLst>
      <p:ext uri="{BB962C8B-B14F-4D97-AF65-F5344CB8AC3E}">
        <p14:creationId xmlns:p14="http://schemas.microsoft.com/office/powerpoint/2010/main" val="2005145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725DB34E-8BA7-409C-B80E-82F4B5997733}"/>
              </a:ext>
            </a:extLst>
          </p:cNvPr>
          <p:cNvSpPr txBox="1"/>
          <p:nvPr/>
        </p:nvSpPr>
        <p:spPr>
          <a:xfrm>
            <a:off x="0" y="9556955"/>
            <a:ext cx="899652" cy="507831"/>
          </a:xfrm>
          <a:prstGeom prst="rect">
            <a:avLst/>
          </a:prstGeom>
          <a:noFill/>
        </p:spPr>
        <p:txBody>
          <a:bodyPr wrap="square" rtlCol="0">
            <a:spAutoFit/>
          </a:bodyPr>
          <a:lstStyle/>
          <a:p>
            <a:pPr algn="ctr"/>
            <a:fld id="{60935E08-5067-4A99-82C4-E2D8E43D42D8}" type="slidenum">
              <a:rPr lang="tr-TR" sz="2700">
                <a:solidFill>
                  <a:schemeClr val="bg1"/>
                </a:solidFill>
                <a:latin typeface="Times New Roman" panose="02020603050405020304" pitchFamily="18" charset="0"/>
                <a:cs typeface="Times New Roman" panose="02020603050405020304" pitchFamily="18" charset="0"/>
              </a:rPr>
              <a:pPr algn="ctr"/>
              <a:t>26</a:t>
            </a:fld>
            <a:endParaRPr lang="tr-TR" sz="2700" dirty="0">
              <a:solidFill>
                <a:schemeClr val="bg1"/>
              </a:solidFill>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B5D1D25C-C30B-42F0-B1F8-ABE55B7A2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0739" y="3708386"/>
            <a:ext cx="6446520" cy="6446520"/>
          </a:xfrm>
          <a:prstGeom prst="rect">
            <a:avLst/>
          </a:prstGeom>
          <a:effectLst>
            <a:softEdge rad="63500"/>
          </a:effectLst>
        </p:spPr>
      </p:pic>
      <p:sp>
        <p:nvSpPr>
          <p:cNvPr id="2" name="Metin kutusu 1">
            <a:extLst>
              <a:ext uri="{FF2B5EF4-FFF2-40B4-BE49-F238E27FC236}">
                <a16:creationId xmlns:a16="http://schemas.microsoft.com/office/drawing/2014/main" id="{FA14F531-9301-CC43-2C49-C0B10E51C545}"/>
              </a:ext>
            </a:extLst>
          </p:cNvPr>
          <p:cNvSpPr txBox="1"/>
          <p:nvPr/>
        </p:nvSpPr>
        <p:spPr>
          <a:xfrm>
            <a:off x="899652" y="1880414"/>
            <a:ext cx="14330823" cy="923330"/>
          </a:xfrm>
          <a:prstGeom prst="rect">
            <a:avLst/>
          </a:prstGeom>
          <a:noFill/>
        </p:spPr>
        <p:txBody>
          <a:bodyPr wrap="square">
            <a:spAutoFit/>
          </a:bodyPr>
          <a:lstStyle/>
          <a:p>
            <a:r>
              <a:rPr lang="tr-TR" sz="5400" b="1" dirty="0">
                <a:solidFill>
                  <a:srgbClr val="FF9933"/>
                </a:solidFill>
                <a:latin typeface="Times New Roman" panose="02020603050405020304" pitchFamily="18" charset="0"/>
                <a:cs typeface="Times New Roman" panose="02020603050405020304" pitchFamily="18" charset="0"/>
              </a:rPr>
              <a:t>Katılımınız için teşekkür ederiz.</a:t>
            </a:r>
          </a:p>
        </p:txBody>
      </p:sp>
    </p:spTree>
    <p:extLst>
      <p:ext uri="{BB962C8B-B14F-4D97-AF65-F5344CB8AC3E}">
        <p14:creationId xmlns:p14="http://schemas.microsoft.com/office/powerpoint/2010/main" val="282798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C9134-091B-DC65-6862-F0A84E86D2EE}"/>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63F11F02-B457-9036-22DC-EB1A9D833646}"/>
              </a:ext>
            </a:extLst>
          </p:cNvPr>
          <p:cNvSpPr txBox="1"/>
          <p:nvPr/>
        </p:nvSpPr>
        <p:spPr>
          <a:xfrm>
            <a:off x="91440" y="9431224"/>
            <a:ext cx="716772" cy="410369"/>
          </a:xfrm>
          <a:prstGeom prst="rect">
            <a:avLst/>
          </a:prstGeom>
        </p:spPr>
        <p:txBody>
          <a:bodyPr lIns="0" tIns="0" rIns="0" bIns="0" rtlCol="0" anchor="t">
            <a:spAutoFit/>
          </a:bodyPr>
          <a:lstStyle/>
          <a:p>
            <a:pPr algn="ctr">
              <a:lnSpc>
                <a:spcPts val="3240"/>
              </a:lnSpc>
            </a:pPr>
            <a:r>
              <a:rPr lang="tr-TR" sz="2700" spc="-12" dirty="0" smtClean="0">
                <a:solidFill>
                  <a:srgbClr val="FFFFFF"/>
                </a:solidFill>
                <a:latin typeface="Times New Roman" panose="02020603050405020304" pitchFamily="18" charset="0"/>
                <a:ea typeface="Evolventa"/>
                <a:cs typeface="Times New Roman" panose="02020603050405020304" pitchFamily="18" charset="0"/>
                <a:sym typeface="Evolventa"/>
              </a:rPr>
              <a:t>27</a:t>
            </a:r>
            <a:endParaRPr lang="en-US" sz="2700" spc="-12" dirty="0">
              <a:solidFill>
                <a:srgbClr val="FFFFFF"/>
              </a:solidFill>
              <a:latin typeface="Times New Roman" panose="02020603050405020304" pitchFamily="18" charset="0"/>
              <a:ea typeface="Evolventa"/>
              <a:cs typeface="Times New Roman" panose="02020603050405020304" pitchFamily="18" charset="0"/>
              <a:sym typeface="Evolventa"/>
            </a:endParaRPr>
          </a:p>
        </p:txBody>
      </p:sp>
      <p:sp>
        <p:nvSpPr>
          <p:cNvPr id="2" name="TextBox 7">
            <a:extLst>
              <a:ext uri="{FF2B5EF4-FFF2-40B4-BE49-F238E27FC236}">
                <a16:creationId xmlns:a16="http://schemas.microsoft.com/office/drawing/2014/main" id="{71D24AEA-877C-C1E7-8608-9C8A76419EBC}"/>
              </a:ext>
            </a:extLst>
          </p:cNvPr>
          <p:cNvSpPr txBox="1"/>
          <p:nvPr/>
        </p:nvSpPr>
        <p:spPr>
          <a:xfrm>
            <a:off x="0" y="2109878"/>
            <a:ext cx="18288000" cy="602794"/>
          </a:xfrm>
          <a:prstGeom prst="rect">
            <a:avLst/>
          </a:prstGeom>
        </p:spPr>
        <p:txBody>
          <a:bodyPr wrap="square" lIns="0" tIns="0" rIns="0" bIns="0" rtlCol="0" anchor="t">
            <a:spAutoFit/>
          </a:bodyPr>
          <a:lstStyle/>
          <a:p>
            <a:pPr algn="ctr">
              <a:lnSpc>
                <a:spcPts val="5040"/>
              </a:lnSpc>
            </a:pPr>
            <a:r>
              <a:rPr lang="en-US" sz="3600" b="1" dirty="0">
                <a:solidFill>
                  <a:schemeClr val="accent6">
                    <a:lumMod val="75000"/>
                  </a:schemeClr>
                </a:solidFill>
                <a:sym typeface="Evolventa"/>
              </a:rPr>
              <a:t>SOSYAL MEDYA HESAPLARIMIZ</a:t>
            </a:r>
          </a:p>
        </p:txBody>
      </p:sp>
      <p:grpSp>
        <p:nvGrpSpPr>
          <p:cNvPr id="20" name="Grup 19">
            <a:extLst>
              <a:ext uri="{FF2B5EF4-FFF2-40B4-BE49-F238E27FC236}">
                <a16:creationId xmlns:a16="http://schemas.microsoft.com/office/drawing/2014/main" id="{41233521-0295-DA9F-8706-4AA30AD697CA}"/>
              </a:ext>
            </a:extLst>
          </p:cNvPr>
          <p:cNvGrpSpPr/>
          <p:nvPr/>
        </p:nvGrpSpPr>
        <p:grpSpPr>
          <a:xfrm>
            <a:off x="1981200" y="3848100"/>
            <a:ext cx="4965312" cy="1688830"/>
            <a:chOff x="609601" y="2845071"/>
            <a:chExt cx="4965312" cy="1688830"/>
          </a:xfrm>
        </p:grpSpPr>
        <p:sp>
          <p:nvSpPr>
            <p:cNvPr id="12" name="TextBox 12">
              <a:extLst>
                <a:ext uri="{FF2B5EF4-FFF2-40B4-BE49-F238E27FC236}">
                  <a16:creationId xmlns:a16="http://schemas.microsoft.com/office/drawing/2014/main" id="{BEDAC84B-18D4-A86F-BC85-699E061D99CC}"/>
                </a:ext>
              </a:extLst>
            </p:cNvPr>
            <p:cNvSpPr txBox="1"/>
            <p:nvPr/>
          </p:nvSpPr>
          <p:spPr>
            <a:xfrm>
              <a:off x="2667000" y="3475741"/>
              <a:ext cx="2907913" cy="441018"/>
            </a:xfrm>
            <a:prstGeom prst="rect">
              <a:avLst/>
            </a:prstGeom>
          </p:spPr>
          <p:txBody>
            <a:bodyPr lIns="0" tIns="0" rIns="0" bIns="0" rtlCol="0" anchor="t">
              <a:spAutoFit/>
            </a:bodyPr>
            <a:lstStyle/>
            <a:p>
              <a:pPr algn="l">
                <a:lnSpc>
                  <a:spcPts val="3600"/>
                </a:lnSpc>
              </a:pPr>
              <a:r>
                <a:rPr lang="en-US" sz="2800" b="1" dirty="0" err="1">
                  <a:sym typeface="Arial"/>
                </a:rPr>
                <a:t>gaziantep.ilmem</a:t>
              </a:r>
              <a:endParaRPr lang="en-US" sz="2800" b="1" dirty="0">
                <a:sym typeface="Arial"/>
              </a:endParaRPr>
            </a:p>
          </p:txBody>
        </p:sp>
        <p:pic>
          <p:nvPicPr>
            <p:cNvPr id="8" name="Resim 7" descr="simge, sembol, logo, grafik, yazı tipi içeren bir resim&#10;&#10;Açıklama otomatik olarak oluşturuldu">
              <a:extLst>
                <a:ext uri="{FF2B5EF4-FFF2-40B4-BE49-F238E27FC236}">
                  <a16:creationId xmlns:a16="http://schemas.microsoft.com/office/drawing/2014/main" id="{52B7F70B-D879-FF6C-C796-41CDFCFCE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2845071"/>
              <a:ext cx="1688830" cy="1688830"/>
            </a:xfrm>
            <a:prstGeom prst="rect">
              <a:avLst/>
            </a:prstGeom>
          </p:spPr>
        </p:pic>
      </p:grpSp>
      <p:grpSp>
        <p:nvGrpSpPr>
          <p:cNvPr id="19" name="Grup 18">
            <a:extLst>
              <a:ext uri="{FF2B5EF4-FFF2-40B4-BE49-F238E27FC236}">
                <a16:creationId xmlns:a16="http://schemas.microsoft.com/office/drawing/2014/main" id="{7CB43D33-C049-09DB-9330-9E9C392C9E65}"/>
              </a:ext>
            </a:extLst>
          </p:cNvPr>
          <p:cNvGrpSpPr/>
          <p:nvPr/>
        </p:nvGrpSpPr>
        <p:grpSpPr>
          <a:xfrm>
            <a:off x="11848782" y="3848100"/>
            <a:ext cx="4730438" cy="1648380"/>
            <a:chOff x="490277" y="5022388"/>
            <a:chExt cx="4730438" cy="1648380"/>
          </a:xfrm>
        </p:grpSpPr>
        <p:pic>
          <p:nvPicPr>
            <p:cNvPr id="16" name="Resim 15" descr="daire, renklilik, grafik, grafik tasarım içeren bir resim&#10;&#10;Açıklama otomatik olarak oluşturuldu">
              <a:extLst>
                <a:ext uri="{FF2B5EF4-FFF2-40B4-BE49-F238E27FC236}">
                  <a16:creationId xmlns:a16="http://schemas.microsoft.com/office/drawing/2014/main" id="{F8F6D5C0-A1E5-A207-9010-AAB9140E2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277" y="5022388"/>
              <a:ext cx="1648380" cy="1648380"/>
            </a:xfrm>
            <a:prstGeom prst="rect">
              <a:avLst/>
            </a:prstGeom>
          </p:spPr>
        </p:pic>
        <p:sp>
          <p:nvSpPr>
            <p:cNvPr id="17" name="TextBox 12">
              <a:extLst>
                <a:ext uri="{FF2B5EF4-FFF2-40B4-BE49-F238E27FC236}">
                  <a16:creationId xmlns:a16="http://schemas.microsoft.com/office/drawing/2014/main" id="{FE8AB288-81B8-6A17-97AD-D3CCFB00C089}"/>
                </a:ext>
              </a:extLst>
            </p:cNvPr>
            <p:cNvSpPr txBox="1"/>
            <p:nvPr/>
          </p:nvSpPr>
          <p:spPr>
            <a:xfrm>
              <a:off x="2312802" y="5626069"/>
              <a:ext cx="2907913" cy="441018"/>
            </a:xfrm>
            <a:prstGeom prst="rect">
              <a:avLst/>
            </a:prstGeom>
          </p:spPr>
          <p:txBody>
            <a:bodyPr lIns="0" tIns="0" rIns="0" bIns="0" rtlCol="0" anchor="t">
              <a:spAutoFit/>
            </a:bodyPr>
            <a:lstStyle/>
            <a:p>
              <a:pPr algn="l">
                <a:lnSpc>
                  <a:spcPts val="3600"/>
                </a:lnSpc>
              </a:pPr>
              <a:r>
                <a:rPr lang="en-US" sz="2800" b="1" dirty="0">
                  <a:sym typeface="Arial"/>
                </a:rPr>
                <a:t>Gaziantep</a:t>
              </a:r>
              <a:r>
                <a:rPr lang="tr-TR" sz="2800" b="1" dirty="0">
                  <a:sym typeface="Arial"/>
                </a:rPr>
                <a:t>_</a:t>
              </a:r>
              <a:r>
                <a:rPr lang="tr-TR" sz="2800" b="1" dirty="0" err="1">
                  <a:sym typeface="Arial"/>
                </a:rPr>
                <a:t>İl_mem</a:t>
              </a:r>
              <a:endParaRPr lang="en-US" sz="2800" b="1" dirty="0">
                <a:sym typeface="Arial"/>
              </a:endParaRPr>
            </a:p>
          </p:txBody>
        </p:sp>
      </p:grpSp>
      <p:grpSp>
        <p:nvGrpSpPr>
          <p:cNvPr id="21" name="Grup 20">
            <a:extLst>
              <a:ext uri="{FF2B5EF4-FFF2-40B4-BE49-F238E27FC236}">
                <a16:creationId xmlns:a16="http://schemas.microsoft.com/office/drawing/2014/main" id="{CDFD7E7F-CA15-5237-1E2C-1AA0D28D5B6F}"/>
              </a:ext>
            </a:extLst>
          </p:cNvPr>
          <p:cNvGrpSpPr/>
          <p:nvPr/>
        </p:nvGrpSpPr>
        <p:grpSpPr>
          <a:xfrm>
            <a:off x="6229293" y="6528064"/>
            <a:ext cx="5792939" cy="2375441"/>
            <a:chOff x="-218027" y="6656660"/>
            <a:chExt cx="5792939" cy="2375441"/>
          </a:xfrm>
        </p:grpSpPr>
        <p:pic>
          <p:nvPicPr>
            <p:cNvPr id="5" name="Resim 4" descr="simge, sembol, grafik, daire, yazı tipi içeren bir resim&#10;&#10;Açıklama otomatik olarak oluşturuldu">
              <a:extLst>
                <a:ext uri="{FF2B5EF4-FFF2-40B4-BE49-F238E27FC236}">
                  <a16:creationId xmlns:a16="http://schemas.microsoft.com/office/drawing/2014/main" id="{F287C264-8145-DEF7-4A56-D25EFB96A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027" y="6656660"/>
              <a:ext cx="3251941" cy="2375441"/>
            </a:xfrm>
            <a:prstGeom prst="rect">
              <a:avLst/>
            </a:prstGeom>
          </p:spPr>
        </p:pic>
        <p:sp>
          <p:nvSpPr>
            <p:cNvPr id="18" name="TextBox 12">
              <a:extLst>
                <a:ext uri="{FF2B5EF4-FFF2-40B4-BE49-F238E27FC236}">
                  <a16:creationId xmlns:a16="http://schemas.microsoft.com/office/drawing/2014/main" id="{71DA8E6D-C296-242C-5D7B-F3238A43A93B}"/>
                </a:ext>
              </a:extLst>
            </p:cNvPr>
            <p:cNvSpPr txBox="1"/>
            <p:nvPr/>
          </p:nvSpPr>
          <p:spPr>
            <a:xfrm>
              <a:off x="2666999" y="7674716"/>
              <a:ext cx="2907913" cy="441018"/>
            </a:xfrm>
            <a:prstGeom prst="rect">
              <a:avLst/>
            </a:prstGeom>
          </p:spPr>
          <p:txBody>
            <a:bodyPr lIns="0" tIns="0" rIns="0" bIns="0" rtlCol="0" anchor="t">
              <a:spAutoFit/>
            </a:bodyPr>
            <a:lstStyle/>
            <a:p>
              <a:pPr algn="l">
                <a:lnSpc>
                  <a:spcPts val="3600"/>
                </a:lnSpc>
              </a:pPr>
              <a:r>
                <a:rPr lang="tr-TR" sz="2800" b="1" dirty="0" err="1">
                  <a:sym typeface="Arial"/>
                </a:rPr>
                <a:t>Gaziantep_MEM</a:t>
              </a:r>
              <a:endParaRPr lang="en-US" sz="2800" b="1" dirty="0">
                <a:sym typeface="Arial"/>
              </a:endParaRPr>
            </a:p>
          </p:txBody>
        </p:sp>
      </p:grpSp>
      <p:cxnSp>
        <p:nvCxnSpPr>
          <p:cNvPr id="23" name="Düz Bağlayıcı 22">
            <a:extLst>
              <a:ext uri="{FF2B5EF4-FFF2-40B4-BE49-F238E27FC236}">
                <a16:creationId xmlns:a16="http://schemas.microsoft.com/office/drawing/2014/main" id="{13613062-4365-A501-5933-AF1B64DE8A16}"/>
              </a:ext>
            </a:extLst>
          </p:cNvPr>
          <p:cNvCxnSpPr/>
          <p:nvPr/>
        </p:nvCxnSpPr>
        <p:spPr>
          <a:xfrm>
            <a:off x="91440" y="2714486"/>
            <a:ext cx="18516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873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1981200" y="3238500"/>
            <a:ext cx="12725400" cy="4038600"/>
          </a:xfrm>
          <a:prstGeom prst="rect">
            <a:avLst/>
          </a:prstGeom>
        </p:spPr>
        <p:txBody>
          <a:bodyPr lIns="50800" tIns="50800" rIns="50800" bIns="50800" rtlCol="0" anchor="ctr"/>
          <a:lstStyle/>
          <a:p>
            <a:pPr>
              <a:lnSpc>
                <a:spcPts val="5040"/>
              </a:lnSpc>
            </a:pPr>
            <a:r>
              <a:rPr lang="tr-TR" sz="3600" b="1" dirty="0" smtClean="0">
                <a:solidFill>
                  <a:schemeClr val="accent6">
                    <a:lumMod val="75000"/>
                  </a:schemeClr>
                </a:solidFill>
                <a:latin typeface="Times New Roman" panose="02020603050405020304" pitchFamily="18" charset="0"/>
                <a:cs typeface="Times New Roman" panose="02020603050405020304" pitchFamily="18" charset="0"/>
                <a:sym typeface="Times New Roman"/>
              </a:rPr>
              <a:t>Sağlıklı </a:t>
            </a:r>
            <a:r>
              <a:rPr lang="tr-TR" sz="3600" b="1" dirty="0" smtClean="0">
                <a:solidFill>
                  <a:schemeClr val="accent6">
                    <a:lumMod val="75000"/>
                  </a:schemeClr>
                </a:solidFill>
                <a:latin typeface="Times New Roman" panose="02020603050405020304" pitchFamily="18" charset="0"/>
                <a:cs typeface="Times New Roman" panose="02020603050405020304" pitchFamily="18" charset="0"/>
                <a:sym typeface="Times New Roman"/>
              </a:rPr>
              <a:t>Beslenme Nedir?</a:t>
            </a:r>
            <a:endParaRPr lang="tr-TR" sz="2400" b="1" dirty="0">
              <a:solidFill>
                <a:schemeClr val="accent6">
                  <a:lumMod val="75000"/>
                </a:schemeClr>
              </a:solidFill>
              <a:latin typeface="Times New Roman" panose="02020603050405020304" pitchFamily="18" charset="0"/>
              <a:cs typeface="Times New Roman" panose="02020603050405020304" pitchFamily="18" charset="0"/>
              <a:sym typeface="Times New Roman"/>
            </a:endParaRPr>
          </a:p>
          <a:p>
            <a:pPr algn="just">
              <a:lnSpc>
                <a:spcPct val="100000"/>
              </a:lnSpc>
            </a:pPr>
            <a:r>
              <a:rPr lang="tr-TR" sz="2400" dirty="0">
                <a:latin typeface="Times New Roman" panose="02020603050405020304" pitchFamily="18" charset="0"/>
                <a:cs typeface="Times New Roman" panose="02020603050405020304" pitchFamily="18" charset="0"/>
              </a:rPr>
              <a:t> Beslenme; büyümek, vücut fonksiyonlarını </a:t>
            </a:r>
            <a:r>
              <a:rPr lang="tr-TR" sz="2400" dirty="0" smtClean="0">
                <a:latin typeface="Times New Roman" panose="02020603050405020304" pitchFamily="18" charset="0"/>
                <a:cs typeface="Times New Roman" panose="02020603050405020304" pitchFamily="18" charset="0"/>
              </a:rPr>
              <a:t>gerçekleştirebilmek </a:t>
            </a:r>
            <a:r>
              <a:rPr lang="tr-TR" sz="2400" dirty="0">
                <a:latin typeface="Times New Roman" panose="02020603050405020304" pitchFamily="18" charset="0"/>
                <a:cs typeface="Times New Roman" panose="02020603050405020304" pitchFamily="18" charset="0"/>
              </a:rPr>
              <a:t>ve yaşamı sağlıklı, mutlu olarak sürdürebilmek amacıyla vücudun yediğimiz gıdalardan yararlanmasıdır.</a:t>
            </a:r>
          </a:p>
          <a:p>
            <a:pPr algn="just">
              <a:lnSpc>
                <a:spcPct val="100000"/>
              </a:lnSpc>
            </a:pP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Sağlıklı beslenme ise düzenli bir dizi öğünü izleyen, vücut için gelişime katkı sağlayan yararlı besinlerden oluşan; karbonhidrat, protein yağ ve mineral gibi </a:t>
            </a:r>
            <a:r>
              <a:rPr lang="tr-TR" sz="2400" dirty="0">
                <a:latin typeface="Times New Roman" panose="02020603050405020304" pitchFamily="18" charset="0"/>
                <a:cs typeface="Times New Roman" panose="02020603050405020304" pitchFamily="18" charset="0"/>
              </a:rPr>
              <a:t>besin gruplarını yeterli miktarda ve oranda </a:t>
            </a:r>
            <a:r>
              <a:rPr lang="tr-TR" sz="2400" dirty="0" smtClean="0">
                <a:latin typeface="Times New Roman" panose="02020603050405020304" pitchFamily="18" charset="0"/>
                <a:cs typeface="Times New Roman" panose="02020603050405020304" pitchFamily="18" charset="0"/>
              </a:rPr>
              <a:t>içeren beslenme biçimi olarak tanımlanabilir.</a:t>
            </a:r>
          </a:p>
          <a:p>
            <a:pPr algn="just">
              <a:lnSpc>
                <a:spcPct val="100000"/>
              </a:lnSpc>
            </a:pP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Vücudun kas ve kemik gelişimi için yeterli miktarda </a:t>
            </a:r>
            <a:r>
              <a:rPr lang="tr-TR" sz="2400" dirty="0" smtClean="0">
                <a:latin typeface="Times New Roman" panose="02020603050405020304" pitchFamily="18" charset="0"/>
                <a:cs typeface="Times New Roman" panose="02020603050405020304" pitchFamily="18" charset="0"/>
              </a:rPr>
              <a:t>protein, enerji </a:t>
            </a:r>
            <a:r>
              <a:rPr lang="tr-TR" sz="2400" dirty="0">
                <a:latin typeface="Times New Roman" panose="02020603050405020304" pitchFamily="18" charset="0"/>
                <a:cs typeface="Times New Roman" panose="02020603050405020304" pitchFamily="18" charset="0"/>
              </a:rPr>
              <a:t>ihtiyacını karşılamak </a:t>
            </a:r>
            <a:r>
              <a:rPr lang="tr-TR" sz="2400" dirty="0" smtClean="0">
                <a:latin typeface="Times New Roman" panose="02020603050405020304" pitchFamily="18" charset="0"/>
                <a:cs typeface="Times New Roman" panose="02020603050405020304" pitchFamily="18" charset="0"/>
              </a:rPr>
              <a:t>için kaliteli karbonhidratlar, vücudun </a:t>
            </a:r>
            <a:r>
              <a:rPr lang="tr-TR" sz="2400" dirty="0">
                <a:latin typeface="Times New Roman" panose="02020603050405020304" pitchFamily="18" charset="0"/>
                <a:cs typeface="Times New Roman" panose="02020603050405020304" pitchFamily="18" charset="0"/>
              </a:rPr>
              <a:t>sağlıklı çalışabilmesi için sağlıklı yağlar ve kemik gelişimi için D vitamini kalsiyum gibi </a:t>
            </a:r>
            <a:r>
              <a:rPr lang="tr-TR" sz="2400" dirty="0" smtClean="0">
                <a:latin typeface="Times New Roman" panose="02020603050405020304" pitchFamily="18" charset="0"/>
                <a:cs typeface="Times New Roman" panose="02020603050405020304" pitchFamily="18" charset="0"/>
              </a:rPr>
              <a:t>besin gruplarının </a:t>
            </a:r>
            <a:r>
              <a:rPr lang="tr-TR" sz="2400" dirty="0">
                <a:latin typeface="Times New Roman" panose="02020603050405020304" pitchFamily="18" charset="0"/>
                <a:cs typeface="Times New Roman" panose="02020603050405020304" pitchFamily="18" charset="0"/>
              </a:rPr>
              <a:t>alınması yararlıdır.</a:t>
            </a:r>
          </a:p>
          <a:p>
            <a:pPr algn="just">
              <a:lnSpc>
                <a:spcPct val="100000"/>
              </a:lnSpc>
            </a:pPr>
            <a:endParaRPr lang="tr-TR" sz="2400" dirty="0" smtClean="0">
              <a:latin typeface="Times New Roman" panose="02020603050405020304" pitchFamily="18" charset="0"/>
              <a:cs typeface="Times New Roman" panose="02020603050405020304" pitchFamily="18" charset="0"/>
            </a:endParaRPr>
          </a:p>
          <a:p>
            <a:pPr algn="just">
              <a:lnSpc>
                <a:spcPct val="100000"/>
              </a:lnSpc>
            </a:pPr>
            <a:endParaRPr lang="tr-TR" sz="2400" b="1" dirty="0">
              <a:solidFill>
                <a:schemeClr val="accent6">
                  <a:lumMod val="75000"/>
                </a:schemeClr>
              </a:solidFill>
              <a:latin typeface="Times New Roman" panose="02020603050405020304" pitchFamily="18" charset="0"/>
              <a:cs typeface="Times New Roman" panose="02020603050405020304" pitchFamily="18" charset="0"/>
              <a:sym typeface="Times New Roman"/>
            </a:endParaRPr>
          </a:p>
          <a:p>
            <a:pPr algn="just">
              <a:lnSpc>
                <a:spcPct val="100000"/>
              </a:lnSpc>
            </a:pPr>
            <a:endParaRPr lang="en-US" sz="2400" dirty="0">
              <a:latin typeface="Times New Roman" panose="02020603050405020304" pitchFamily="18" charset="0"/>
              <a:cs typeface="Times New Roman" panose="02020603050405020304" pitchFamily="18" charset="0"/>
              <a:sym typeface="Times New Roman"/>
            </a:endParaRPr>
          </a:p>
        </p:txBody>
      </p:sp>
      <p:sp>
        <p:nvSpPr>
          <p:cNvPr id="3" name="TextBox 4"/>
          <p:cNvSpPr txBox="1"/>
          <p:nvPr/>
        </p:nvSpPr>
        <p:spPr>
          <a:xfrm>
            <a:off x="91440" y="9516949"/>
            <a:ext cx="716772" cy="410369"/>
          </a:xfrm>
          <a:prstGeom prst="rect">
            <a:avLst/>
          </a:prstGeom>
        </p:spPr>
        <p:txBody>
          <a:bodyPr lIns="0" tIns="0" rIns="0" bIns="0" rtlCol="0" anchor="t">
            <a:spAutoFit/>
          </a:bodyPr>
          <a:lstStyle/>
          <a:p>
            <a:pPr algn="ctr">
              <a:lnSpc>
                <a:spcPts val="3240"/>
              </a:lnSpc>
            </a:pPr>
            <a:r>
              <a:rPr lang="tr-TR" sz="2700" spc="-12" dirty="0" smtClean="0">
                <a:solidFill>
                  <a:srgbClr val="FFFFFF"/>
                </a:solidFill>
                <a:latin typeface="Evolventa"/>
                <a:ea typeface="Evolventa"/>
                <a:cs typeface="Evolventa"/>
                <a:sym typeface="Evolventa"/>
              </a:rPr>
              <a:t>3</a:t>
            </a:r>
            <a:endParaRPr lang="en-US" sz="2700" spc="-12" dirty="0">
              <a:solidFill>
                <a:srgbClr val="FFFFFF"/>
              </a:solidFill>
              <a:latin typeface="Evolventa"/>
              <a:ea typeface="Evolventa"/>
              <a:cs typeface="Evolventa"/>
              <a:sym typeface="Evolventa"/>
            </a:endParaRPr>
          </a:p>
        </p:txBody>
      </p:sp>
    </p:spTree>
    <p:extLst>
      <p:ext uri="{BB962C8B-B14F-4D97-AF65-F5344CB8AC3E}">
        <p14:creationId xmlns:p14="http://schemas.microsoft.com/office/powerpoint/2010/main" val="4081568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981200" y="2324100"/>
            <a:ext cx="9220200" cy="769441"/>
          </a:xfrm>
          <a:prstGeom prst="rect">
            <a:avLst/>
          </a:prstGeom>
          <a:noFill/>
        </p:spPr>
        <p:txBody>
          <a:bodyPr wrap="square" rtlCol="0">
            <a:spAutoFit/>
          </a:bodyPr>
          <a:lstStyle/>
          <a:p>
            <a:r>
              <a:rPr lang="tr-TR" sz="4400" b="1" dirty="0" smtClean="0">
                <a:solidFill>
                  <a:schemeClr val="accent6"/>
                </a:solidFill>
                <a:latin typeface="Times New Roman" panose="02020603050405020304" pitchFamily="18" charset="0"/>
                <a:cs typeface="Times New Roman" panose="02020603050405020304" pitchFamily="18" charset="0"/>
              </a:rPr>
              <a:t>Sağlıklı Beslenmenin Önemi</a:t>
            </a:r>
            <a:endParaRPr lang="tr-TR" sz="4400" b="1" dirty="0">
              <a:solidFill>
                <a:schemeClr val="accent6"/>
              </a:solid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1752600" y="3238500"/>
            <a:ext cx="11811000" cy="3416320"/>
          </a:xfrm>
          <a:prstGeom prst="rect">
            <a:avLst/>
          </a:prstGeom>
          <a:noFill/>
        </p:spPr>
        <p:txBody>
          <a:bodyPr wrap="square" rtlCol="0">
            <a:spAutoFit/>
          </a:bodyPr>
          <a:lstStyle/>
          <a:p>
            <a:r>
              <a:rPr lang="tr-TR" sz="2400" dirty="0" smtClean="0">
                <a:latin typeface="Times New Roman" panose="02020603050405020304" pitchFamily="18" charset="0"/>
                <a:cs typeface="Times New Roman" panose="02020603050405020304" pitchFamily="18" charset="0"/>
              </a:rPr>
              <a:t>Ergenlik dönemiyle beraber vücudun ihtiyaç duyduğu kalori miktarı artar. Hormonal bazı değişimlerin yarattığı gelişmelerin sağlıklı şekilde gerçekleşmesi için doğru miktarda ve yararlı besinlerin alımı ergenin fiziksel ve bilişsel gelişiminin en şekilde gerçekleşmesi için oldukça önemlidir.</a:t>
            </a:r>
          </a:p>
          <a:p>
            <a:pPr marL="342900" indent="-342900">
              <a:buFont typeface="Arial" panose="020B0604020202020204" pitchFamily="34" charset="0"/>
              <a:buChar char="•"/>
            </a:pPr>
            <a:endParaRPr lang="tr-TR" sz="2400" dirty="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Bununla birlikte yine gelişim çağı içerisinde bulunan bireylerin büyümesinin desteklenmesi bakımından kahvaltının önemli bir öğün olduğu unutulmamalıdır.</a:t>
            </a:r>
          </a:p>
          <a:p>
            <a:r>
              <a:rPr lang="tr-TR" sz="2400" dirty="0" smtClean="0">
                <a:latin typeface="Times New Roman" panose="02020603050405020304" pitchFamily="18" charset="0"/>
                <a:cs typeface="Times New Roman" panose="02020603050405020304" pitchFamily="18" charset="0"/>
              </a:rPr>
              <a:t>Ayrıca yapılan araştırmalarda doğru beslenme ve pozitif duygu-durumu ve ruh sağlığı arasında olumlu bir ilişki bulunmaktadır.</a:t>
            </a:r>
          </a:p>
        </p:txBody>
      </p:sp>
      <p:sp>
        <p:nvSpPr>
          <p:cNvPr id="4" name="TextBox 4"/>
          <p:cNvSpPr txBox="1"/>
          <p:nvPr/>
        </p:nvSpPr>
        <p:spPr>
          <a:xfrm>
            <a:off x="91440" y="9516949"/>
            <a:ext cx="716772" cy="410369"/>
          </a:xfrm>
          <a:prstGeom prst="rect">
            <a:avLst/>
          </a:prstGeom>
        </p:spPr>
        <p:txBody>
          <a:bodyPr lIns="0" tIns="0" rIns="0" bIns="0" rtlCol="0" anchor="t">
            <a:spAutoFit/>
          </a:bodyPr>
          <a:lstStyle/>
          <a:p>
            <a:pPr algn="ctr">
              <a:lnSpc>
                <a:spcPts val="3240"/>
              </a:lnSpc>
            </a:pPr>
            <a:r>
              <a:rPr lang="tr-TR" sz="2700" spc="-12" dirty="0" smtClean="0">
                <a:solidFill>
                  <a:srgbClr val="FFFFFF"/>
                </a:solidFill>
                <a:latin typeface="Times New Roman" panose="02020603050405020304" pitchFamily="18" charset="0"/>
                <a:ea typeface="Evolventa"/>
                <a:cs typeface="Times New Roman" panose="02020603050405020304" pitchFamily="18" charset="0"/>
                <a:sym typeface="Evolventa"/>
              </a:rPr>
              <a:t>4</a:t>
            </a:r>
            <a:endParaRPr lang="en-US" sz="2700" spc="-12" dirty="0">
              <a:solidFill>
                <a:srgbClr val="FFFFFF"/>
              </a:solidFill>
              <a:latin typeface="Times New Roman" panose="02020603050405020304" pitchFamily="18" charset="0"/>
              <a:ea typeface="Evolventa"/>
              <a:cs typeface="Times New Roman" panose="02020603050405020304" pitchFamily="18" charset="0"/>
              <a:sym typeface="Evolventa"/>
            </a:endParaRPr>
          </a:p>
        </p:txBody>
      </p:sp>
    </p:spTree>
    <p:extLst>
      <p:ext uri="{BB962C8B-B14F-4D97-AF65-F5344CB8AC3E}">
        <p14:creationId xmlns:p14="http://schemas.microsoft.com/office/powerpoint/2010/main" val="3148086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21593" y="4068039"/>
            <a:ext cx="10423422" cy="3264156"/>
          </a:xfrm>
        </p:spPr>
        <p:txBody>
          <a:bodyPr>
            <a:noAutofit/>
          </a:bodyPr>
          <a:lstStyle/>
          <a:p>
            <a:pPr marL="0" indent="0">
              <a:buNone/>
            </a:pPr>
            <a:r>
              <a:rPr lang="tr-TR" dirty="0">
                <a:latin typeface="Times New Roman" panose="02020603050405020304" pitchFamily="18" charset="0"/>
                <a:cs typeface="Times New Roman" panose="02020603050405020304" pitchFamily="18" charset="0"/>
              </a:rPr>
              <a:t>1. Dengeli beslenme</a:t>
            </a:r>
          </a:p>
          <a:p>
            <a:pPr marL="0" indent="0">
              <a:buNone/>
            </a:pPr>
            <a:r>
              <a:rPr lang="tr-TR" dirty="0">
                <a:latin typeface="Times New Roman" panose="02020603050405020304" pitchFamily="18" charset="0"/>
                <a:cs typeface="Times New Roman" panose="02020603050405020304" pitchFamily="18" charset="0"/>
              </a:rPr>
              <a:t>2. Yeterli beslenme</a:t>
            </a:r>
          </a:p>
          <a:p>
            <a:pPr marL="0" indent="0">
              <a:buNone/>
            </a:pPr>
            <a:r>
              <a:rPr lang="tr-TR" dirty="0">
                <a:latin typeface="Times New Roman" panose="02020603050405020304" pitchFamily="18" charset="0"/>
                <a:cs typeface="Times New Roman" panose="02020603050405020304" pitchFamily="18" charset="0"/>
              </a:rPr>
              <a:t>3. Çeşitli gıdaları tüketme</a:t>
            </a:r>
          </a:p>
          <a:p>
            <a:pPr marL="0" indent="0">
              <a:buNone/>
            </a:pPr>
            <a:r>
              <a:rPr lang="tr-TR" dirty="0">
                <a:latin typeface="Times New Roman" panose="02020603050405020304" pitchFamily="18" charset="0"/>
                <a:cs typeface="Times New Roman" panose="02020603050405020304" pitchFamily="18" charset="0"/>
              </a:rPr>
              <a:t>4. Sağlığa zararlı gıdalardan kaçınma</a:t>
            </a:r>
          </a:p>
        </p:txBody>
      </p:sp>
      <p:sp>
        <p:nvSpPr>
          <p:cNvPr id="2" name="Metin kutusu 1">
            <a:extLst>
              <a:ext uri="{FF2B5EF4-FFF2-40B4-BE49-F238E27FC236}">
                <a16:creationId xmlns:a16="http://schemas.microsoft.com/office/drawing/2014/main" id="{B287B51F-D05D-E661-3AA6-FB70621D08CC}"/>
              </a:ext>
            </a:extLst>
          </p:cNvPr>
          <p:cNvSpPr txBox="1"/>
          <p:nvPr/>
        </p:nvSpPr>
        <p:spPr>
          <a:xfrm>
            <a:off x="2073761" y="2506962"/>
            <a:ext cx="15644813" cy="923330"/>
          </a:xfrm>
          <a:prstGeom prst="rect">
            <a:avLst/>
          </a:prstGeom>
          <a:noFill/>
        </p:spPr>
        <p:txBody>
          <a:bodyPr wrap="square">
            <a:spAutoFit/>
          </a:bodyPr>
          <a:lstStyle/>
          <a:p>
            <a:r>
              <a:rPr lang="tr-TR" sz="5400" b="1" dirty="0">
                <a:solidFill>
                  <a:srgbClr val="FF9933"/>
                </a:solidFill>
                <a:latin typeface="Times New Roman" panose="02020603050405020304" pitchFamily="18" charset="0"/>
                <a:cs typeface="Times New Roman" panose="02020603050405020304" pitchFamily="18" charset="0"/>
              </a:rPr>
              <a:t>Sağlıklı </a:t>
            </a:r>
            <a:r>
              <a:rPr lang="tr-TR" sz="5400" b="1" dirty="0">
                <a:solidFill>
                  <a:srgbClr val="FF9933"/>
                </a:solidFill>
                <a:latin typeface="Times New Roman" panose="02020603050405020304" pitchFamily="18" charset="0"/>
                <a:cs typeface="Times New Roman" panose="02020603050405020304" pitchFamily="18" charset="0"/>
              </a:rPr>
              <a:t>Beslenmede Dört Ana Bileşen</a:t>
            </a:r>
            <a:endParaRPr lang="tr-TR" sz="5400" b="1" dirty="0">
              <a:solidFill>
                <a:srgbClr val="FF9933"/>
              </a:solidFill>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08258AEF-8E39-4A09-9142-8BC0F5FA82E7}" type="slidenum">
              <a:rPr lang="tr-TR" smtClean="0">
                <a:latin typeface="Times New Roman" panose="02020603050405020304" pitchFamily="18" charset="0"/>
                <a:cs typeface="Times New Roman" panose="02020603050405020304" pitchFamily="18" charset="0"/>
              </a:rPr>
              <a:t>5</a:t>
            </a:fld>
            <a:endParaRPr lang="tr-TR">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70FCB7BB-19CA-64FE-1BFA-CBA570CD00F6}"/>
              </a:ext>
            </a:extLst>
          </p:cNvPr>
          <p:cNvSpPr txBox="1"/>
          <p:nvPr/>
        </p:nvSpPr>
        <p:spPr>
          <a:xfrm>
            <a:off x="0" y="9534525"/>
            <a:ext cx="899652" cy="507831"/>
          </a:xfrm>
          <a:prstGeom prst="rect">
            <a:avLst/>
          </a:prstGeom>
          <a:noFill/>
        </p:spPr>
        <p:txBody>
          <a:bodyPr wrap="square" rtlCol="0">
            <a:spAutoFit/>
          </a:bodyPr>
          <a:lstStyle/>
          <a:p>
            <a:pPr algn="ctr"/>
            <a:fld id="{60935E08-5067-4A99-82C4-E2D8E43D42D8}" type="slidenum">
              <a:rPr lang="tr-TR" sz="2700">
                <a:solidFill>
                  <a:schemeClr val="bg1"/>
                </a:solidFill>
                <a:latin typeface="Times New Roman" panose="02020603050405020304" pitchFamily="18" charset="0"/>
                <a:cs typeface="Times New Roman" panose="02020603050405020304" pitchFamily="18" charset="0"/>
              </a:rPr>
              <a:pPr algn="ctr"/>
              <a:t>5</a:t>
            </a:fld>
            <a:endParaRPr lang="tr-TR" sz="27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145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72000" y="4543337"/>
            <a:ext cx="9144000" cy="369332"/>
          </a:xfrm>
          <a:prstGeom prst="rect">
            <a:avLst/>
          </a:prstGeom>
        </p:spPr>
        <p:txBody>
          <a:bodyPr>
            <a:spAutoFit/>
          </a:bodyPr>
          <a:lstStyle/>
          <a:p>
            <a:endParaRPr lang="tr-TR"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8382000" y="2845013"/>
            <a:ext cx="9296400" cy="5447645"/>
          </a:xfrm>
          <a:prstGeom prst="rect">
            <a:avLst/>
          </a:prstGeom>
          <a:noFill/>
        </p:spPr>
        <p:txBody>
          <a:bodyPr wrap="square" rtlCol="0">
            <a:spAutoFit/>
          </a:bodyPr>
          <a:lstStyle/>
          <a:p>
            <a:r>
              <a:rPr lang="tr-TR" sz="2400" b="1" dirty="0">
                <a:latin typeface="Times New Roman" panose="02020603050405020304" pitchFamily="18" charset="0"/>
                <a:cs typeface="Times New Roman" panose="02020603050405020304" pitchFamily="18" charset="0"/>
              </a:rPr>
              <a:t>Sağlıklı Besin Kaynakları</a:t>
            </a:r>
          </a:p>
          <a:p>
            <a:r>
              <a:rPr lang="tr-TR" b="1" dirty="0">
                <a:latin typeface="Times New Roman" panose="02020603050405020304" pitchFamily="18" charset="0"/>
                <a:cs typeface="Times New Roman" panose="02020603050405020304" pitchFamily="18" charset="0"/>
              </a:rPr>
              <a:t>Sağlıklı Proteinler</a:t>
            </a:r>
          </a:p>
          <a:p>
            <a:r>
              <a:rPr lang="tr-TR" dirty="0">
                <a:latin typeface="Times New Roman" panose="02020603050405020304" pitchFamily="18" charset="0"/>
                <a:cs typeface="Times New Roman" panose="02020603050405020304" pitchFamily="18" charset="0"/>
              </a:rPr>
              <a:t>Kırmızı et, tavuk ve hindi eti, deniz ürünleri ve balık, süt, bezelye, mercimek, keten tohumu, badem, fındık, soya, peynir, kabak çekirdeği. </a:t>
            </a:r>
          </a:p>
          <a:p>
            <a:endParaRPr lang="tr-TR" dirty="0">
              <a:latin typeface="Times New Roman" panose="02020603050405020304" pitchFamily="18" charset="0"/>
              <a:cs typeface="Times New Roman" panose="02020603050405020304" pitchFamily="18" charset="0"/>
            </a:endParaRPr>
          </a:p>
          <a:p>
            <a:r>
              <a:rPr lang="tr-TR" b="1" dirty="0">
                <a:latin typeface="Times New Roman" panose="02020603050405020304" pitchFamily="18" charset="0"/>
                <a:cs typeface="Times New Roman" panose="02020603050405020304" pitchFamily="18" charset="0"/>
              </a:rPr>
              <a:t>Sağlıklı karbonhidratlar:</a:t>
            </a:r>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Patates gibi kök bitkiler,</a:t>
            </a:r>
          </a:p>
          <a:p>
            <a:r>
              <a:rPr lang="tr-TR" dirty="0">
                <a:latin typeface="Times New Roman" panose="02020603050405020304" pitchFamily="18" charset="0"/>
                <a:cs typeface="Times New Roman" panose="02020603050405020304" pitchFamily="18" charset="0"/>
              </a:rPr>
              <a:t>Arpa, yulaf, çavdar, pirinç, mısır ve buğday gibi tahıllar,</a:t>
            </a:r>
          </a:p>
          <a:p>
            <a:r>
              <a:rPr lang="tr-TR" dirty="0">
                <a:latin typeface="Times New Roman" panose="02020603050405020304" pitchFamily="18" charset="0"/>
                <a:cs typeface="Times New Roman" panose="02020603050405020304" pitchFamily="18" charset="0"/>
              </a:rPr>
              <a:t>Tüm meyveler,</a:t>
            </a:r>
          </a:p>
          <a:p>
            <a:r>
              <a:rPr lang="tr-TR" dirty="0">
                <a:latin typeface="Times New Roman" panose="02020603050405020304" pitchFamily="18" charset="0"/>
                <a:cs typeface="Times New Roman" panose="02020603050405020304" pitchFamily="18" charset="0"/>
              </a:rPr>
              <a:t>Kuruyemişler,</a:t>
            </a:r>
          </a:p>
          <a:p>
            <a:r>
              <a:rPr lang="tr-TR" dirty="0">
                <a:latin typeface="Times New Roman" panose="02020603050405020304" pitchFamily="18" charset="0"/>
                <a:cs typeface="Times New Roman" panose="02020603050405020304" pitchFamily="18" charset="0"/>
              </a:rPr>
              <a:t>Fasulye, mercimek, bezelye, soya fasulyesi ve nohut gibi kuru baklagiller,</a:t>
            </a:r>
          </a:p>
          <a:p>
            <a:r>
              <a:rPr lang="tr-TR" dirty="0">
                <a:latin typeface="Times New Roman" panose="02020603050405020304" pitchFamily="18" charset="0"/>
                <a:cs typeface="Times New Roman" panose="02020603050405020304" pitchFamily="18" charset="0"/>
              </a:rPr>
              <a:t>Havuç ve brokoli gibi sebzeler.</a:t>
            </a:r>
          </a:p>
          <a:p>
            <a:endParaRPr lang="tr-TR" dirty="0">
              <a:latin typeface="Times New Roman" panose="02020603050405020304" pitchFamily="18" charset="0"/>
              <a:cs typeface="Times New Roman" panose="02020603050405020304" pitchFamily="18" charset="0"/>
            </a:endParaRPr>
          </a:p>
          <a:p>
            <a:r>
              <a:rPr lang="tr-TR" b="1" dirty="0">
                <a:latin typeface="Times New Roman" panose="02020603050405020304" pitchFamily="18" charset="0"/>
                <a:cs typeface="Times New Roman" panose="02020603050405020304" pitchFamily="18" charset="0"/>
              </a:rPr>
              <a:t>Sağlıklı Yağlar:</a:t>
            </a:r>
          </a:p>
          <a:p>
            <a:r>
              <a:rPr lang="tr-TR" dirty="0">
                <a:latin typeface="Times New Roman" panose="02020603050405020304" pitchFamily="18" charset="0"/>
                <a:cs typeface="Times New Roman" panose="02020603050405020304" pitchFamily="18" charset="0"/>
              </a:rPr>
              <a:t>Bitkisel yağlar, sağlıklı yağ kaynakları arasında yer alır. Zeytinyağı, avokado yağı, fındık yağı, badem yağı ve ceviz yağı gibi yağlar, kalp damarlarımızı korur. Ayrıca omega-3 açısından zengin olan yağ tüketimi, bağışıklık sistemimizi güçlendirir. Yağların doğru tüketimi, dengeli beslenme için çok önemlidir.</a:t>
            </a:r>
          </a:p>
          <a:p>
            <a:endParaRPr lang="tr-TR" dirty="0">
              <a:latin typeface="Times New Roman" panose="02020603050405020304" pitchFamily="18" charset="0"/>
              <a:cs typeface="Times New Roman" panose="02020603050405020304" pitchFamily="18" charset="0"/>
            </a:endParaRPr>
          </a:p>
        </p:txBody>
      </p:sp>
      <p:sp>
        <p:nvSpPr>
          <p:cNvPr id="4" name="Metin kutusu 3"/>
          <p:cNvSpPr txBox="1"/>
          <p:nvPr/>
        </p:nvSpPr>
        <p:spPr>
          <a:xfrm>
            <a:off x="2520630" y="1568188"/>
            <a:ext cx="13725525" cy="830997"/>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Ergenlik dönemindeki çocukların yeterli miktarlarda besin almasının yanı sıra bu besinlerin sağlıklı gıdalardan alınması fiziksel gelişimin en üst seviyede gerçekleşmesine katkı sağlayacaktır. </a:t>
            </a:r>
            <a:endParaRPr lang="tr-TR" sz="2400" dirty="0">
              <a:latin typeface="Times New Roman" panose="02020603050405020304" pitchFamily="18" charset="0"/>
              <a:cs typeface="Times New Roman" panose="02020603050405020304" pitchFamily="18" charset="0"/>
            </a:endParaRPr>
          </a:p>
        </p:txBody>
      </p:sp>
      <p:pic>
        <p:nvPicPr>
          <p:cNvPr id="1026" name="Picture 2" descr="Buddha bowl dish with vegetables and legumes. Top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13675"/>
            <a:ext cx="7086600" cy="472062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2520630" y="8670122"/>
            <a:ext cx="12039600" cy="923330"/>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Vitamin ve minerallerin </a:t>
            </a:r>
            <a:r>
              <a:rPr lang="tr-TR" dirty="0">
                <a:latin typeface="Times New Roman" panose="02020603050405020304" pitchFamily="18" charset="0"/>
                <a:cs typeface="Times New Roman" panose="02020603050405020304" pitchFamily="18" charset="0"/>
              </a:rPr>
              <a:t>yeterli miktarda alımı vücudun doğru şekilde çalışması için yardımcı besin gruplarıdır. Bu besin grupları için çocukların yeterli miktarda sebze ve meyve yediğinden emin olunmalı, eksik olması durumunda porsiyonlarına eklenmelidir.</a:t>
            </a:r>
            <a:endParaRPr lang="tr-TR" dirty="0">
              <a:latin typeface="Times New Roman" panose="02020603050405020304" pitchFamily="18" charset="0"/>
              <a:cs typeface="Times New Roman" panose="02020603050405020304" pitchFamily="18" charset="0"/>
            </a:endParaRPr>
          </a:p>
        </p:txBody>
      </p:sp>
      <p:sp>
        <p:nvSpPr>
          <p:cNvPr id="7" name="TextBox 4"/>
          <p:cNvSpPr txBox="1"/>
          <p:nvPr/>
        </p:nvSpPr>
        <p:spPr>
          <a:xfrm>
            <a:off x="91440" y="9516950"/>
            <a:ext cx="716772" cy="410369"/>
          </a:xfrm>
          <a:prstGeom prst="rect">
            <a:avLst/>
          </a:prstGeom>
        </p:spPr>
        <p:txBody>
          <a:bodyPr lIns="0" tIns="0" rIns="0" bIns="0" rtlCol="0" anchor="t">
            <a:spAutoFit/>
          </a:bodyPr>
          <a:lstStyle/>
          <a:p>
            <a:pPr algn="ctr">
              <a:lnSpc>
                <a:spcPts val="3240"/>
              </a:lnSpc>
            </a:pPr>
            <a:r>
              <a:rPr lang="tr-TR" sz="2700" spc="-12" dirty="0" smtClean="0">
                <a:solidFill>
                  <a:srgbClr val="FFFFFF"/>
                </a:solidFill>
                <a:latin typeface="Times New Roman" panose="02020603050405020304" pitchFamily="18" charset="0"/>
                <a:ea typeface="Evolventa"/>
                <a:cs typeface="Times New Roman" panose="02020603050405020304" pitchFamily="18" charset="0"/>
                <a:sym typeface="Evolventa"/>
              </a:rPr>
              <a:t>6</a:t>
            </a:r>
            <a:endParaRPr lang="en-US" sz="2700" spc="-12" dirty="0">
              <a:solidFill>
                <a:srgbClr val="FFFFFF"/>
              </a:solidFill>
              <a:latin typeface="Times New Roman" panose="02020603050405020304" pitchFamily="18" charset="0"/>
              <a:ea typeface="Evolventa"/>
              <a:cs typeface="Times New Roman" panose="02020603050405020304" pitchFamily="18" charset="0"/>
              <a:sym typeface="Evolventa"/>
            </a:endParaRPr>
          </a:p>
        </p:txBody>
      </p:sp>
    </p:spTree>
    <p:extLst>
      <p:ext uri="{BB962C8B-B14F-4D97-AF65-F5344CB8AC3E}">
        <p14:creationId xmlns:p14="http://schemas.microsoft.com/office/powerpoint/2010/main" val="1963718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9827" y="2635596"/>
            <a:ext cx="11224712" cy="6702558"/>
          </a:xfrm>
        </p:spPr>
        <p:txBody>
          <a:bodyPr>
            <a:noAutofit/>
          </a:bodyPr>
          <a:lstStyle/>
          <a:p>
            <a:pPr marL="0" indent="0" algn="just">
              <a:lnSpc>
                <a:spcPct val="150000"/>
              </a:lnSpc>
              <a:spcBef>
                <a:spcPts val="0"/>
              </a:spcBef>
              <a:buNone/>
            </a:pPr>
            <a:r>
              <a:rPr lang="tr-TR" sz="2700" dirty="0">
                <a:latin typeface="Times New Roman" panose="02020603050405020304" pitchFamily="18" charset="0"/>
                <a:cs typeface="Times New Roman" panose="02020603050405020304" pitchFamily="18" charset="0"/>
              </a:rPr>
              <a:t> </a:t>
            </a:r>
            <a:r>
              <a:rPr lang="tr-TR" sz="3000" dirty="0">
                <a:latin typeface="Times New Roman" panose="02020603050405020304" pitchFamily="18" charset="0"/>
                <a:cs typeface="Times New Roman" panose="02020603050405020304" pitchFamily="18" charset="0"/>
              </a:rPr>
              <a:t>Ergenlik dönemi (10-19 yaş) fizyolojik, psikolojik ve sosyal açıdan birçok farklılığın yaşandığı, sosyalleşme yoluyla çocukluktan yetişkinliğe </a:t>
            </a:r>
            <a:r>
              <a:rPr lang="tr-TR" sz="3000" dirty="0">
                <a:latin typeface="Times New Roman" panose="02020603050405020304" pitchFamily="18" charset="0"/>
                <a:cs typeface="Times New Roman" panose="02020603050405020304" pitchFamily="18" charset="0"/>
              </a:rPr>
              <a:t>geçilen  </a:t>
            </a:r>
            <a:r>
              <a:rPr lang="tr-TR" sz="3000" dirty="0">
                <a:latin typeface="Times New Roman" panose="02020603050405020304" pitchFamily="18" charset="0"/>
                <a:cs typeface="Times New Roman" panose="02020603050405020304" pitchFamily="18" charset="0"/>
              </a:rPr>
              <a:t>ve kişiliğin oluştuğu </a:t>
            </a:r>
            <a:r>
              <a:rPr lang="tr-TR" sz="3000" dirty="0">
                <a:latin typeface="Times New Roman" panose="02020603050405020304" pitchFamily="18" charset="0"/>
                <a:cs typeface="Times New Roman" panose="02020603050405020304" pitchFamily="18" charset="0"/>
              </a:rPr>
              <a:t>bir </a:t>
            </a:r>
            <a:r>
              <a:rPr lang="tr-TR" sz="3000" dirty="0">
                <a:latin typeface="Times New Roman" panose="02020603050405020304" pitchFamily="18" charset="0"/>
                <a:cs typeface="Times New Roman" panose="02020603050405020304" pitchFamily="18" charset="0"/>
              </a:rPr>
              <a:t>süreçtir. Bu süreç, özellikle sağlık alanındaki tutum ve davranışlar açısından önemlidir.</a:t>
            </a:r>
          </a:p>
          <a:p>
            <a:pPr marL="0" indent="0" algn="just">
              <a:lnSpc>
                <a:spcPct val="150000"/>
              </a:lnSpc>
              <a:spcBef>
                <a:spcPts val="0"/>
              </a:spcBef>
              <a:buNone/>
            </a:pPr>
            <a:r>
              <a:rPr lang="tr-TR" sz="3000" dirty="0">
                <a:latin typeface="Times New Roman" panose="02020603050405020304" pitchFamily="18" charset="0"/>
                <a:cs typeface="Times New Roman" panose="02020603050405020304" pitchFamily="18" charset="0"/>
              </a:rPr>
              <a:t>Ergenlik Döneminde  </a:t>
            </a:r>
            <a:r>
              <a:rPr lang="tr-TR" sz="3000" dirty="0" err="1">
                <a:latin typeface="Times New Roman" panose="02020603050405020304" pitchFamily="18" charset="0"/>
                <a:cs typeface="Times New Roman" panose="02020603050405020304" pitchFamily="18" charset="0"/>
              </a:rPr>
              <a:t>obezite</a:t>
            </a:r>
            <a:r>
              <a:rPr lang="tr-TR" sz="3000" dirty="0">
                <a:latin typeface="Times New Roman" panose="02020603050405020304" pitchFamily="18" charset="0"/>
                <a:cs typeface="Times New Roman" panose="02020603050405020304" pitchFamily="18" charset="0"/>
              </a:rPr>
              <a:t>, yetersiz fiziksel aktivite, yeme bozuklukları, depresyon, şiddet, kazalar, riskli cinsel davranışlar, sigara, alkol ve madde bağımlığı en sık görülen sağlık </a:t>
            </a:r>
            <a:r>
              <a:rPr lang="tr-TR" sz="3000" dirty="0">
                <a:latin typeface="Times New Roman" panose="02020603050405020304" pitchFamily="18" charset="0"/>
                <a:cs typeface="Times New Roman" panose="02020603050405020304" pitchFamily="18" charset="0"/>
              </a:rPr>
              <a:t>problemleridir. </a:t>
            </a:r>
            <a:endParaRPr lang="tr-TR" sz="3000" dirty="0">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91E8E24D-F243-0EA7-F5B4-826C94D97F51}"/>
              </a:ext>
            </a:extLst>
          </p:cNvPr>
          <p:cNvSpPr txBox="1"/>
          <p:nvPr/>
        </p:nvSpPr>
        <p:spPr>
          <a:xfrm>
            <a:off x="0" y="9556955"/>
            <a:ext cx="899652" cy="507831"/>
          </a:xfrm>
          <a:prstGeom prst="rect">
            <a:avLst/>
          </a:prstGeom>
          <a:noFill/>
        </p:spPr>
        <p:txBody>
          <a:bodyPr wrap="square" rtlCol="0">
            <a:spAutoFit/>
          </a:bodyPr>
          <a:lstStyle/>
          <a:p>
            <a:pPr algn="ctr"/>
            <a:r>
              <a:rPr lang="tr-TR" sz="2700" dirty="0" smtClean="0">
                <a:solidFill>
                  <a:schemeClr val="bg1"/>
                </a:solidFill>
                <a:latin typeface="Times New Roman" panose="02020603050405020304" pitchFamily="18" charset="0"/>
                <a:cs typeface="Times New Roman" panose="02020603050405020304" pitchFamily="18" charset="0"/>
              </a:rPr>
              <a:t>7</a:t>
            </a:r>
            <a:endParaRPr lang="tr-TR" sz="2700" dirty="0">
              <a:solidFill>
                <a:schemeClr val="bg1"/>
              </a:solidFill>
              <a:latin typeface="Times New Roman" panose="02020603050405020304" pitchFamily="18" charset="0"/>
              <a:cs typeface="Times New Roman" panose="02020603050405020304" pitchFamily="18" charset="0"/>
            </a:endParaRPr>
          </a:p>
        </p:txBody>
      </p:sp>
      <p:sp>
        <p:nvSpPr>
          <p:cNvPr id="4" name="Metin kutusu 3">
            <a:extLst>
              <a:ext uri="{FF2B5EF4-FFF2-40B4-BE49-F238E27FC236}">
                <a16:creationId xmlns:a16="http://schemas.microsoft.com/office/drawing/2014/main" id="{4F3249D0-CAB9-B610-258A-062972C0901C}"/>
              </a:ext>
            </a:extLst>
          </p:cNvPr>
          <p:cNvSpPr txBox="1"/>
          <p:nvPr/>
        </p:nvSpPr>
        <p:spPr>
          <a:xfrm>
            <a:off x="449825" y="1666101"/>
            <a:ext cx="13641957" cy="923330"/>
          </a:xfrm>
          <a:prstGeom prst="rect">
            <a:avLst/>
          </a:prstGeom>
          <a:noFill/>
        </p:spPr>
        <p:txBody>
          <a:bodyPr wrap="square">
            <a:spAutoFit/>
          </a:bodyPr>
          <a:lstStyle/>
          <a:p>
            <a:r>
              <a:rPr lang="tr-TR" sz="5400" b="1" dirty="0">
                <a:solidFill>
                  <a:srgbClr val="FF9933"/>
                </a:solidFill>
                <a:latin typeface="Times New Roman" panose="02020603050405020304" pitchFamily="18" charset="0"/>
                <a:cs typeface="Times New Roman" panose="02020603050405020304" pitchFamily="18" charset="0"/>
              </a:rPr>
              <a:t>Ergenlikte Beslenme Neden Önemlidir?</a:t>
            </a:r>
            <a:endParaRPr lang="tr-TR" sz="5400" b="1" dirty="0">
              <a:solidFill>
                <a:srgbClr val="FF9933"/>
              </a:solidFill>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1393" y="2635598"/>
            <a:ext cx="4915812" cy="700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327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14450" y="3002602"/>
            <a:ext cx="14398113" cy="6316763"/>
          </a:xfrm>
        </p:spPr>
        <p:txBody>
          <a:bodyPr>
            <a:noAutofit/>
          </a:bodyPr>
          <a:lstStyle/>
          <a:p>
            <a:pPr marL="85725" indent="-428625" algn="just">
              <a:lnSpc>
                <a:spcPct val="170000"/>
              </a:lnSpc>
              <a:spcBef>
                <a:spcPts val="0"/>
              </a:spcBef>
              <a:buFont typeface="Wingdings" panose="05000000000000000000" pitchFamily="2" charset="2"/>
              <a:buChar char="v"/>
            </a:pPr>
            <a:r>
              <a:rPr lang="tr-TR" sz="2700" dirty="0">
                <a:latin typeface="Times New Roman" panose="02020603050405020304" pitchFamily="18" charset="0"/>
                <a:cs typeface="Times New Roman" panose="02020603050405020304" pitchFamily="18" charset="0"/>
              </a:rPr>
              <a:t>Kız çocuklarda 10-12, erkek çocuklarda ise 11-14 yaşlarında başlayıp, 18 yaşına kadar devam eden ergenlik döneminde beslenme alışkanlıkları da </a:t>
            </a:r>
            <a:r>
              <a:rPr lang="tr-TR" sz="2700" dirty="0">
                <a:latin typeface="Times New Roman" panose="02020603050405020304" pitchFamily="18" charset="0"/>
                <a:cs typeface="Times New Roman" panose="02020603050405020304" pitchFamily="18" charset="0"/>
              </a:rPr>
              <a:t>belirlenmektedir. </a:t>
            </a:r>
            <a:r>
              <a:rPr lang="tr-TR" sz="2700" dirty="0">
                <a:latin typeface="Times New Roman" panose="02020603050405020304" pitchFamily="18" charset="0"/>
                <a:cs typeface="Times New Roman" panose="02020603050405020304" pitchFamily="18" charset="0"/>
              </a:rPr>
              <a:t>Ergenlikte, </a:t>
            </a:r>
            <a:r>
              <a:rPr lang="tr-TR" sz="2700" dirty="0">
                <a:latin typeface="Times New Roman" panose="02020603050405020304" pitchFamily="18" charset="0"/>
                <a:cs typeface="Times New Roman" panose="02020603050405020304" pitchFamily="18" charset="0"/>
              </a:rPr>
              <a:t>daha </a:t>
            </a:r>
            <a:r>
              <a:rPr lang="tr-TR" sz="2700" dirty="0">
                <a:latin typeface="Times New Roman" panose="02020603050405020304" pitchFamily="18" charset="0"/>
                <a:cs typeface="Times New Roman" panose="02020603050405020304" pitchFamily="18" charset="0"/>
              </a:rPr>
              <a:t>çok arkadaş ortamlarında tüketilen besinler tercih edilmeye </a:t>
            </a:r>
            <a:r>
              <a:rPr lang="tr-TR" sz="2700" dirty="0">
                <a:latin typeface="Times New Roman" panose="02020603050405020304" pitchFamily="18" charset="0"/>
                <a:cs typeface="Times New Roman" panose="02020603050405020304" pitchFamily="18" charset="0"/>
              </a:rPr>
              <a:t>başlanır.</a:t>
            </a:r>
            <a:endParaRPr lang="tr-TR" sz="2700" dirty="0">
              <a:latin typeface="Times New Roman" panose="02020603050405020304" pitchFamily="18" charset="0"/>
              <a:cs typeface="Times New Roman" panose="02020603050405020304" pitchFamily="18" charset="0"/>
            </a:endParaRPr>
          </a:p>
          <a:p>
            <a:pPr marL="85725" indent="-428625" algn="just">
              <a:lnSpc>
                <a:spcPct val="170000"/>
              </a:lnSpc>
              <a:spcBef>
                <a:spcPts val="0"/>
              </a:spcBef>
              <a:buFont typeface="Wingdings" panose="05000000000000000000" pitchFamily="2" charset="2"/>
              <a:buChar char="v"/>
            </a:pPr>
            <a:r>
              <a:rPr lang="tr-TR" sz="2700" dirty="0">
                <a:latin typeface="Times New Roman" panose="02020603050405020304" pitchFamily="18" charset="0"/>
                <a:cs typeface="Times New Roman" panose="02020603050405020304" pitchFamily="18" charset="0"/>
              </a:rPr>
              <a:t> Bu dönemde büyüme hızlandığı için enerji ihtiyacı artmaktadır.  </a:t>
            </a:r>
            <a:r>
              <a:rPr lang="tr-TR" sz="2700" dirty="0">
                <a:latin typeface="Times New Roman" panose="02020603050405020304" pitchFamily="18" charset="0"/>
                <a:cs typeface="Times New Roman" panose="02020603050405020304" pitchFamily="18" charset="0"/>
              </a:rPr>
              <a:t>Kız çocukları </a:t>
            </a:r>
            <a:r>
              <a:rPr lang="tr-TR" sz="2700" dirty="0">
                <a:latin typeface="Times New Roman" panose="02020603050405020304" pitchFamily="18" charset="0"/>
                <a:cs typeface="Times New Roman" panose="02020603050405020304" pitchFamily="18" charset="0"/>
              </a:rPr>
              <a:t> günde 1800-2200 kaloriye, </a:t>
            </a:r>
            <a:r>
              <a:rPr lang="tr-TR" sz="2700" dirty="0">
                <a:latin typeface="Times New Roman" panose="02020603050405020304" pitchFamily="18" charset="0"/>
                <a:cs typeface="Times New Roman" panose="02020603050405020304" pitchFamily="18" charset="0"/>
              </a:rPr>
              <a:t>erkek çocukları </a:t>
            </a:r>
            <a:r>
              <a:rPr lang="tr-TR" sz="2700" dirty="0">
                <a:latin typeface="Times New Roman" panose="02020603050405020304" pitchFamily="18" charset="0"/>
                <a:cs typeface="Times New Roman" panose="02020603050405020304" pitchFamily="18" charset="0"/>
              </a:rPr>
              <a:t> ise 2200-2800 </a:t>
            </a:r>
            <a:r>
              <a:rPr lang="tr-TR" sz="2700" dirty="0">
                <a:latin typeface="Times New Roman" panose="02020603050405020304" pitchFamily="18" charset="0"/>
                <a:cs typeface="Times New Roman" panose="02020603050405020304" pitchFamily="18" charset="0"/>
              </a:rPr>
              <a:t>kaloriye ihtiyaç </a:t>
            </a:r>
            <a:r>
              <a:rPr lang="tr-TR" sz="2700" dirty="0">
                <a:latin typeface="Times New Roman" panose="02020603050405020304" pitchFamily="18" charset="0"/>
                <a:cs typeface="Times New Roman" panose="02020603050405020304" pitchFamily="18" charset="0"/>
              </a:rPr>
              <a:t>duymaktadır </a:t>
            </a:r>
            <a:r>
              <a:rPr lang="tr-TR" sz="2700" dirty="0">
                <a:latin typeface="Times New Roman" panose="02020603050405020304" pitchFamily="18" charset="0"/>
                <a:cs typeface="Times New Roman" panose="02020603050405020304" pitchFamily="18" charset="0"/>
              </a:rPr>
              <a:t>Ancak bu ihtiyaç ve yanlış beslenme ile birlikte aşırı kilo </a:t>
            </a:r>
            <a:r>
              <a:rPr lang="tr-TR" sz="2700" dirty="0">
                <a:latin typeface="Times New Roman" panose="02020603050405020304" pitchFamily="18" charset="0"/>
                <a:cs typeface="Times New Roman" panose="02020603050405020304" pitchFamily="18" charset="0"/>
              </a:rPr>
              <a:t>alınabilmekte ve fazla </a:t>
            </a:r>
            <a:r>
              <a:rPr lang="tr-TR" sz="2700" dirty="0">
                <a:latin typeface="Times New Roman" panose="02020603050405020304" pitchFamily="18" charset="0"/>
                <a:cs typeface="Times New Roman" panose="02020603050405020304" pitchFamily="18" charset="0"/>
              </a:rPr>
              <a:t>kilo, kız çocuklarda erken ergenliğe, erkek çocuklarda ise tam tersi geç ergenliğe neden </a:t>
            </a:r>
            <a:r>
              <a:rPr lang="tr-TR" sz="2700" dirty="0">
                <a:latin typeface="Times New Roman" panose="02020603050405020304" pitchFamily="18" charset="0"/>
                <a:cs typeface="Times New Roman" panose="02020603050405020304" pitchFamily="18" charset="0"/>
              </a:rPr>
              <a:t>olmaktadır. </a:t>
            </a:r>
            <a:endParaRPr lang="tr-TR" sz="2700" dirty="0">
              <a:latin typeface="Times New Roman" panose="02020603050405020304" pitchFamily="18" charset="0"/>
              <a:cs typeface="Times New Roman" panose="02020603050405020304" pitchFamily="18" charset="0"/>
            </a:endParaRPr>
          </a:p>
          <a:p>
            <a:pPr marL="85725" indent="-428625" algn="just">
              <a:lnSpc>
                <a:spcPct val="170000"/>
              </a:lnSpc>
              <a:spcBef>
                <a:spcPts val="0"/>
              </a:spcBef>
              <a:buFont typeface="Wingdings" panose="05000000000000000000" pitchFamily="2" charset="2"/>
              <a:buChar char="v"/>
            </a:pPr>
            <a:endParaRPr lang="tr-TR" sz="2700" dirty="0">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91E8E24D-F243-0EA7-F5B4-826C94D97F51}"/>
              </a:ext>
            </a:extLst>
          </p:cNvPr>
          <p:cNvSpPr txBox="1"/>
          <p:nvPr/>
        </p:nvSpPr>
        <p:spPr>
          <a:xfrm>
            <a:off x="0" y="9556955"/>
            <a:ext cx="899652" cy="507831"/>
          </a:xfrm>
          <a:prstGeom prst="rect">
            <a:avLst/>
          </a:prstGeom>
          <a:noFill/>
        </p:spPr>
        <p:txBody>
          <a:bodyPr wrap="square" rtlCol="0">
            <a:spAutoFit/>
          </a:bodyPr>
          <a:lstStyle/>
          <a:p>
            <a:pPr algn="ctr"/>
            <a:r>
              <a:rPr lang="tr-TR" sz="2700" dirty="0" smtClean="0">
                <a:solidFill>
                  <a:schemeClr val="bg1"/>
                </a:solidFill>
                <a:latin typeface="Times New Roman" panose="02020603050405020304" pitchFamily="18" charset="0"/>
                <a:cs typeface="Times New Roman" panose="02020603050405020304" pitchFamily="18" charset="0"/>
              </a:rPr>
              <a:t>8</a:t>
            </a:r>
            <a:endParaRPr lang="tr-TR" sz="2700" dirty="0">
              <a:solidFill>
                <a:schemeClr val="bg1"/>
              </a:solidFill>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4F3249D0-CAB9-B610-258A-062972C0901C}"/>
              </a:ext>
            </a:extLst>
          </p:cNvPr>
          <p:cNvSpPr txBox="1"/>
          <p:nvPr/>
        </p:nvSpPr>
        <p:spPr>
          <a:xfrm>
            <a:off x="1483223" y="1666098"/>
            <a:ext cx="13998948" cy="923330"/>
          </a:xfrm>
          <a:prstGeom prst="rect">
            <a:avLst/>
          </a:prstGeom>
          <a:noFill/>
        </p:spPr>
        <p:txBody>
          <a:bodyPr wrap="square">
            <a:spAutoFit/>
          </a:bodyPr>
          <a:lstStyle/>
          <a:p>
            <a:r>
              <a:rPr lang="tr-TR" sz="5400" b="1" dirty="0">
                <a:solidFill>
                  <a:srgbClr val="FF9933"/>
                </a:solidFill>
                <a:latin typeface="Times New Roman" panose="02020603050405020304" pitchFamily="18" charset="0"/>
                <a:cs typeface="Times New Roman" panose="02020603050405020304" pitchFamily="18" charset="0"/>
              </a:rPr>
              <a:t>Ergenlikte Beslenme Neden Önemlidir?</a:t>
            </a:r>
            <a:endParaRPr lang="tr-TR" sz="5400" b="1" dirty="0">
              <a:solidFill>
                <a:srgbClr val="FF99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545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5753" y="2219997"/>
            <a:ext cx="10067009" cy="7613955"/>
          </a:xfrm>
        </p:spPr>
        <p:txBody>
          <a:bodyPr>
            <a:noAutofit/>
          </a:bodyPr>
          <a:lstStyle/>
          <a:p>
            <a:pPr marL="171450" indent="-514350" algn="just">
              <a:lnSpc>
                <a:spcPct val="150000"/>
              </a:lnSpc>
              <a:spcBef>
                <a:spcPts val="0"/>
              </a:spcBef>
              <a:buFont typeface="Wingdings" panose="05000000000000000000" pitchFamily="2" charset="2"/>
              <a:buChar char="v"/>
            </a:pPr>
            <a:r>
              <a:rPr lang="tr-TR" sz="3000" dirty="0">
                <a:latin typeface="Times New Roman" panose="02020603050405020304" pitchFamily="18" charset="0"/>
                <a:cs typeface="Times New Roman" panose="02020603050405020304" pitchFamily="18" charset="0"/>
              </a:rPr>
              <a:t>Ergenlik döneminde kız ve erkek çocuklarda vitamin ve mineral ihtiyacı açısından farklılıklar </a:t>
            </a:r>
            <a:r>
              <a:rPr lang="tr-TR" sz="3000" dirty="0">
                <a:latin typeface="Times New Roman" panose="02020603050405020304" pitchFamily="18" charset="0"/>
                <a:cs typeface="Times New Roman" panose="02020603050405020304" pitchFamily="18" charset="0"/>
              </a:rPr>
              <a:t>gözlenmektedir. </a:t>
            </a:r>
            <a:r>
              <a:rPr lang="tr-TR" sz="3000" dirty="0">
                <a:latin typeface="Times New Roman" panose="02020603050405020304" pitchFamily="18" charset="0"/>
                <a:cs typeface="Times New Roman" panose="02020603050405020304" pitchFamily="18" charset="0"/>
              </a:rPr>
              <a:t>Kızlarda </a:t>
            </a:r>
            <a:r>
              <a:rPr lang="tr-TR" sz="3000" dirty="0">
                <a:latin typeface="Times New Roman" panose="02020603050405020304" pitchFamily="18" charset="0"/>
                <a:cs typeface="Times New Roman" panose="02020603050405020304" pitchFamily="18" charset="0"/>
              </a:rPr>
              <a:t>regl </a:t>
            </a:r>
            <a:r>
              <a:rPr lang="tr-TR" sz="3000" dirty="0">
                <a:latin typeface="Times New Roman" panose="02020603050405020304" pitchFamily="18" charset="0"/>
                <a:cs typeface="Times New Roman" panose="02020603050405020304" pitchFamily="18" charset="0"/>
              </a:rPr>
              <a:t>döneminin başlamasıyla birlikte demir gereksinimi </a:t>
            </a:r>
            <a:r>
              <a:rPr lang="tr-TR" sz="3000" dirty="0">
                <a:latin typeface="Times New Roman" panose="02020603050405020304" pitchFamily="18" charset="0"/>
                <a:cs typeface="Times New Roman" panose="02020603050405020304" pitchFamily="18" charset="0"/>
              </a:rPr>
              <a:t>de artmakta  bu </a:t>
            </a:r>
            <a:r>
              <a:rPr lang="tr-TR" sz="3000" dirty="0">
                <a:latin typeface="Times New Roman" panose="02020603050405020304" pitchFamily="18" charset="0"/>
                <a:cs typeface="Times New Roman" panose="02020603050405020304" pitchFamily="18" charset="0"/>
              </a:rPr>
              <a:t>nedenle demirden zengin et, yumurta, baklagiller gibi besinlerin tüketilmesi </a:t>
            </a:r>
            <a:r>
              <a:rPr lang="tr-TR" sz="3000" dirty="0">
                <a:latin typeface="Times New Roman" panose="02020603050405020304" pitchFamily="18" charset="0"/>
                <a:cs typeface="Times New Roman" panose="02020603050405020304" pitchFamily="18" charset="0"/>
              </a:rPr>
              <a:t>önerilmektedir. </a:t>
            </a:r>
            <a:endParaRPr lang="tr-TR" sz="3000" dirty="0">
              <a:latin typeface="Times New Roman" panose="02020603050405020304" pitchFamily="18" charset="0"/>
              <a:cs typeface="Times New Roman" panose="02020603050405020304" pitchFamily="18" charset="0"/>
            </a:endParaRPr>
          </a:p>
          <a:p>
            <a:pPr marL="171450" indent="-514350" algn="just">
              <a:lnSpc>
                <a:spcPct val="150000"/>
              </a:lnSpc>
              <a:spcBef>
                <a:spcPts val="0"/>
              </a:spcBef>
              <a:buFont typeface="Wingdings" panose="05000000000000000000" pitchFamily="2" charset="2"/>
              <a:buChar char="v"/>
            </a:pPr>
            <a:r>
              <a:rPr lang="tr-TR" sz="3000" dirty="0">
                <a:latin typeface="Times New Roman" panose="02020603050405020304" pitchFamily="18" charset="0"/>
                <a:cs typeface="Times New Roman" panose="02020603050405020304" pitchFamily="18" charset="0"/>
              </a:rPr>
              <a:t>Yine her iki cinsiyet için de kalsiyum ihtiyacının karşılanması için süt ve süt ürünlerinin beslenme düzeninde yer alması da önem </a:t>
            </a:r>
            <a:r>
              <a:rPr lang="tr-TR" sz="3000" dirty="0">
                <a:latin typeface="Times New Roman" panose="02020603050405020304" pitchFamily="18" charset="0"/>
                <a:cs typeface="Times New Roman" panose="02020603050405020304" pitchFamily="18" charset="0"/>
              </a:rPr>
              <a:t>taşımaktadır. </a:t>
            </a:r>
            <a:r>
              <a:rPr lang="tr-TR" sz="3000" dirty="0">
                <a:latin typeface="Times New Roman" panose="02020603050405020304" pitchFamily="18" charset="0"/>
                <a:cs typeface="Times New Roman" panose="02020603050405020304" pitchFamily="18" charset="0"/>
              </a:rPr>
              <a:t>Bunun için, günde en </a:t>
            </a:r>
            <a:r>
              <a:rPr lang="tr-TR" sz="3000" dirty="0">
                <a:latin typeface="Times New Roman" panose="02020603050405020304" pitchFamily="18" charset="0"/>
                <a:cs typeface="Times New Roman" panose="02020603050405020304" pitchFamily="18" charset="0"/>
              </a:rPr>
              <a:t>az </a:t>
            </a:r>
            <a:r>
              <a:rPr lang="tr-TR" sz="3000" dirty="0">
                <a:latin typeface="Times New Roman" panose="02020603050405020304" pitchFamily="18" charset="0"/>
                <a:cs typeface="Times New Roman" panose="02020603050405020304" pitchFamily="18" charset="0"/>
              </a:rPr>
              <a:t>iki su bardağı süt ya da yoğurt </a:t>
            </a:r>
            <a:r>
              <a:rPr lang="tr-TR" sz="3000" dirty="0">
                <a:latin typeface="Times New Roman" panose="02020603050405020304" pitchFamily="18" charset="0"/>
                <a:cs typeface="Times New Roman" panose="02020603050405020304" pitchFamily="18" charset="0"/>
              </a:rPr>
              <a:t>tüketilmelidir.</a:t>
            </a:r>
            <a:endParaRPr lang="tr-TR" sz="3000" dirty="0">
              <a:latin typeface="Times New Roman" panose="02020603050405020304" pitchFamily="18" charset="0"/>
              <a:cs typeface="Times New Roman" panose="02020603050405020304" pitchFamily="18" charset="0"/>
            </a:endParaRPr>
          </a:p>
        </p:txBody>
      </p:sp>
      <p:pic>
        <p:nvPicPr>
          <p:cNvPr id="11266" name="Picture 2" descr="Fresh vegetables and dumbbells on woode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7664" y="3920705"/>
            <a:ext cx="6060989" cy="40374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Metin kutusu 3">
            <a:extLst>
              <a:ext uri="{FF2B5EF4-FFF2-40B4-BE49-F238E27FC236}">
                <a16:creationId xmlns:a16="http://schemas.microsoft.com/office/drawing/2014/main" id="{91E8E24D-F243-0EA7-F5B4-826C94D97F51}"/>
              </a:ext>
            </a:extLst>
          </p:cNvPr>
          <p:cNvSpPr txBox="1"/>
          <p:nvPr/>
        </p:nvSpPr>
        <p:spPr>
          <a:xfrm>
            <a:off x="0" y="9556955"/>
            <a:ext cx="899652" cy="507831"/>
          </a:xfrm>
          <a:prstGeom prst="rect">
            <a:avLst/>
          </a:prstGeom>
          <a:noFill/>
        </p:spPr>
        <p:txBody>
          <a:bodyPr wrap="square" rtlCol="0">
            <a:spAutoFit/>
          </a:bodyPr>
          <a:lstStyle/>
          <a:p>
            <a:pPr algn="ctr"/>
            <a:r>
              <a:rPr lang="tr-TR" sz="2700" dirty="0" smtClean="0">
                <a:solidFill>
                  <a:schemeClr val="bg1"/>
                </a:solidFill>
                <a:latin typeface="Times New Roman" panose="02020603050405020304" pitchFamily="18" charset="0"/>
                <a:cs typeface="Times New Roman" panose="02020603050405020304" pitchFamily="18" charset="0"/>
              </a:rPr>
              <a:t>9</a:t>
            </a:r>
            <a:endParaRPr lang="tr-TR" sz="2700" dirty="0">
              <a:solidFill>
                <a:schemeClr val="bg1"/>
              </a:solidFill>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0B8B0F91-FDC2-F9CC-E1A4-CB234421CDB0}"/>
              </a:ext>
            </a:extLst>
          </p:cNvPr>
          <p:cNvSpPr txBox="1"/>
          <p:nvPr/>
        </p:nvSpPr>
        <p:spPr>
          <a:xfrm>
            <a:off x="1411330" y="1250501"/>
            <a:ext cx="14514470" cy="923330"/>
          </a:xfrm>
          <a:prstGeom prst="rect">
            <a:avLst/>
          </a:prstGeom>
          <a:noFill/>
        </p:spPr>
        <p:txBody>
          <a:bodyPr wrap="square">
            <a:spAutoFit/>
          </a:bodyPr>
          <a:lstStyle/>
          <a:p>
            <a:r>
              <a:rPr lang="tr-TR" sz="5400" b="1" dirty="0">
                <a:solidFill>
                  <a:srgbClr val="FF9933"/>
                </a:solidFill>
                <a:latin typeface="Times New Roman" panose="02020603050405020304" pitchFamily="18" charset="0"/>
                <a:cs typeface="Times New Roman" panose="02020603050405020304" pitchFamily="18" charset="0"/>
              </a:rPr>
              <a:t>Ergenlik döneminde nasıl </a:t>
            </a:r>
            <a:r>
              <a:rPr lang="tr-TR" sz="5400" b="1" dirty="0" smtClean="0">
                <a:solidFill>
                  <a:srgbClr val="FF9933"/>
                </a:solidFill>
                <a:latin typeface="Times New Roman" panose="02020603050405020304" pitchFamily="18" charset="0"/>
                <a:cs typeface="Times New Roman" panose="02020603050405020304" pitchFamily="18" charset="0"/>
              </a:rPr>
              <a:t>beslenmek Gerekir?</a:t>
            </a:r>
            <a:endParaRPr lang="tr-TR" sz="5400" b="1" dirty="0">
              <a:solidFill>
                <a:srgbClr val="FF99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532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Özel 1">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1511</TotalTime>
  <Words>1802</Words>
  <Application>Microsoft Office PowerPoint</Application>
  <PresentationFormat>Özel</PresentationFormat>
  <Paragraphs>151</Paragraphs>
  <Slides>27</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27</vt:i4>
      </vt:variant>
    </vt:vector>
  </HeadingPairs>
  <TitlesOfParts>
    <vt:vector size="35" baseType="lpstr">
      <vt:lpstr>Times New Roman</vt:lpstr>
      <vt:lpstr>Arial</vt:lpstr>
      <vt:lpstr>Evolventa</vt:lpstr>
      <vt:lpstr>Arial Nova</vt:lpstr>
      <vt:lpstr>Times New Roman Bold</vt:lpstr>
      <vt:lpstr>Wingdings</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ERGENLİK DÖNEMİ BESLENME BOZUKLUKLARI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ergenlikte fiziksel aktivitenin önemi veli  akademisi.pptx</dc:title>
  <dc:creator>Win10</dc:creator>
  <cp:lastModifiedBy>PDR-Bsk</cp:lastModifiedBy>
  <cp:revision>43</cp:revision>
  <dcterms:created xsi:type="dcterms:W3CDTF">2006-08-16T00:00:00Z</dcterms:created>
  <dcterms:modified xsi:type="dcterms:W3CDTF">2024-12-09T11:26:23Z</dcterms:modified>
  <dc:identifier>DAGUSPNMrIc</dc:identifier>
</cp:coreProperties>
</file>